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900" r:id="rId2"/>
    <p:sldId id="901" r:id="rId3"/>
    <p:sldId id="913" r:id="rId4"/>
    <p:sldId id="878" r:id="rId5"/>
    <p:sldId id="879" r:id="rId6"/>
    <p:sldId id="880" r:id="rId7"/>
    <p:sldId id="881" r:id="rId8"/>
    <p:sldId id="882" r:id="rId9"/>
    <p:sldId id="902" r:id="rId10"/>
    <p:sldId id="903" r:id="rId11"/>
    <p:sldId id="904" r:id="rId12"/>
    <p:sldId id="886" r:id="rId13"/>
    <p:sldId id="887" r:id="rId14"/>
    <p:sldId id="905" r:id="rId15"/>
    <p:sldId id="906" r:id="rId16"/>
    <p:sldId id="907" r:id="rId17"/>
    <p:sldId id="908" r:id="rId18"/>
    <p:sldId id="909" r:id="rId19"/>
    <p:sldId id="893" r:id="rId20"/>
    <p:sldId id="912" r:id="rId21"/>
    <p:sldId id="895" r:id="rId22"/>
    <p:sldId id="896" r:id="rId23"/>
    <p:sldId id="897" r:id="rId24"/>
    <p:sldId id="910" r:id="rId25"/>
    <p:sldId id="854" r:id="rId26"/>
    <p:sldId id="914" r:id="rId27"/>
    <p:sldId id="776" r:id="rId28"/>
    <p:sldId id="777" r:id="rId29"/>
    <p:sldId id="778" r:id="rId30"/>
    <p:sldId id="779" r:id="rId31"/>
    <p:sldId id="780" r:id="rId32"/>
    <p:sldId id="781" r:id="rId33"/>
    <p:sldId id="782" r:id="rId34"/>
    <p:sldId id="783" r:id="rId35"/>
    <p:sldId id="915" r:id="rId36"/>
    <p:sldId id="784" r:id="rId37"/>
    <p:sldId id="785" r:id="rId38"/>
    <p:sldId id="786" r:id="rId39"/>
    <p:sldId id="787" r:id="rId40"/>
    <p:sldId id="788" r:id="rId41"/>
    <p:sldId id="789" r:id="rId42"/>
    <p:sldId id="857" r:id="rId43"/>
    <p:sldId id="860" r:id="rId44"/>
  </p:sldIdLst>
  <p:sldSz cx="10693400" cy="7561263"/>
  <p:notesSz cx="6735763" cy="9866313"/>
  <p:defaultTextStyle>
    <a:defPPr>
      <a:defRPr lang="de-DE"/>
    </a:defPPr>
    <a:lvl1pPr algn="l" rtl="0" fontAlgn="base">
      <a:spcBef>
        <a:spcPct val="0"/>
      </a:spcBef>
      <a:spcAft>
        <a:spcPct val="0"/>
      </a:spcAft>
      <a:defRPr sz="21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1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1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1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100" kern="1200">
        <a:solidFill>
          <a:schemeClr val="tx1"/>
        </a:solidFill>
        <a:latin typeface="Arial" pitchFamily="34" charset="0"/>
        <a:ea typeface="+mn-ea"/>
        <a:cs typeface="Arial" pitchFamily="34" charset="0"/>
      </a:defRPr>
    </a:lvl5pPr>
    <a:lvl6pPr marL="2286000" algn="l" defTabSz="914400" rtl="0" eaLnBrk="1" latinLnBrk="0" hangingPunct="1">
      <a:defRPr sz="2100" kern="1200">
        <a:solidFill>
          <a:schemeClr val="tx1"/>
        </a:solidFill>
        <a:latin typeface="Arial" pitchFamily="34" charset="0"/>
        <a:ea typeface="+mn-ea"/>
        <a:cs typeface="Arial" pitchFamily="34" charset="0"/>
      </a:defRPr>
    </a:lvl6pPr>
    <a:lvl7pPr marL="2743200" algn="l" defTabSz="914400" rtl="0" eaLnBrk="1" latinLnBrk="0" hangingPunct="1">
      <a:defRPr sz="2100" kern="1200">
        <a:solidFill>
          <a:schemeClr val="tx1"/>
        </a:solidFill>
        <a:latin typeface="Arial" pitchFamily="34" charset="0"/>
        <a:ea typeface="+mn-ea"/>
        <a:cs typeface="Arial" pitchFamily="34" charset="0"/>
      </a:defRPr>
    </a:lvl7pPr>
    <a:lvl8pPr marL="3200400" algn="l" defTabSz="914400" rtl="0" eaLnBrk="1" latinLnBrk="0" hangingPunct="1">
      <a:defRPr sz="2100" kern="1200">
        <a:solidFill>
          <a:schemeClr val="tx1"/>
        </a:solidFill>
        <a:latin typeface="Arial" pitchFamily="34" charset="0"/>
        <a:ea typeface="+mn-ea"/>
        <a:cs typeface="Arial" pitchFamily="34" charset="0"/>
      </a:defRPr>
    </a:lvl8pPr>
    <a:lvl9pPr marL="3657600" algn="l" defTabSz="914400" rtl="0" eaLnBrk="1" latinLnBrk="0" hangingPunct="1">
      <a:defRPr sz="21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5050"/>
    <a:srgbClr val="006600"/>
    <a:srgbClr val="C0C0C0"/>
    <a:srgbClr val="DC241F"/>
    <a:srgbClr val="FF33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2" autoAdjust="0"/>
    <p:restoredTop sz="87059" autoAdjust="0"/>
  </p:normalViewPr>
  <p:slideViewPr>
    <p:cSldViewPr snapToGrid="0" snapToObjects="1">
      <p:cViewPr>
        <p:scale>
          <a:sx n="66" d="100"/>
          <a:sy n="66" d="100"/>
        </p:scale>
        <p:origin x="-2982" y="-720"/>
      </p:cViewPr>
      <p:guideLst>
        <p:guide orient="horz" pos="2381"/>
        <p:guide pos="64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77" d="100"/>
          <a:sy n="77" d="100"/>
        </p:scale>
        <p:origin x="-3324"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19413" cy="493712"/>
          </a:xfrm>
          <a:prstGeom prst="rect">
            <a:avLst/>
          </a:prstGeom>
        </p:spPr>
        <p:txBody>
          <a:bodyPr vert="horz" lIns="90739" tIns="45370" rIns="90739" bIns="45370" rtlCol="0"/>
          <a:lstStyle>
            <a:lvl1pPr algn="l">
              <a:defRPr sz="1200">
                <a:latin typeface="Arial" pitchFamily="34" charset="0"/>
                <a:cs typeface="+mn-cs"/>
              </a:defRPr>
            </a:lvl1pPr>
          </a:lstStyle>
          <a:p>
            <a:pPr>
              <a:defRPr/>
            </a:pPr>
            <a:endParaRPr lang="de-CH"/>
          </a:p>
        </p:txBody>
      </p:sp>
      <p:sp>
        <p:nvSpPr>
          <p:cNvPr id="3" name="Datumsplatzhalter 2"/>
          <p:cNvSpPr>
            <a:spLocks noGrp="1"/>
          </p:cNvSpPr>
          <p:nvPr>
            <p:ph type="dt" sz="quarter" idx="1"/>
          </p:nvPr>
        </p:nvSpPr>
        <p:spPr>
          <a:xfrm>
            <a:off x="3814763" y="2"/>
            <a:ext cx="2919412" cy="493712"/>
          </a:xfrm>
          <a:prstGeom prst="rect">
            <a:avLst/>
          </a:prstGeom>
        </p:spPr>
        <p:txBody>
          <a:bodyPr vert="horz" lIns="90739" tIns="45370" rIns="90739" bIns="45370" rtlCol="0"/>
          <a:lstStyle>
            <a:lvl1pPr algn="r">
              <a:defRPr sz="1200">
                <a:latin typeface="Arial" pitchFamily="34" charset="0"/>
                <a:cs typeface="+mn-cs"/>
              </a:defRPr>
            </a:lvl1pPr>
          </a:lstStyle>
          <a:p>
            <a:pPr>
              <a:defRPr/>
            </a:pPr>
            <a:endParaRPr lang="de-CH"/>
          </a:p>
        </p:txBody>
      </p:sp>
      <p:sp>
        <p:nvSpPr>
          <p:cNvPr id="4" name="Fußzeilenplatzhalter 3"/>
          <p:cNvSpPr>
            <a:spLocks noGrp="1"/>
          </p:cNvSpPr>
          <p:nvPr>
            <p:ph type="ftr" sz="quarter" idx="2"/>
          </p:nvPr>
        </p:nvSpPr>
        <p:spPr>
          <a:xfrm>
            <a:off x="1" y="9371014"/>
            <a:ext cx="2919413" cy="493712"/>
          </a:xfrm>
          <a:prstGeom prst="rect">
            <a:avLst/>
          </a:prstGeom>
        </p:spPr>
        <p:txBody>
          <a:bodyPr vert="horz" lIns="90739" tIns="45370" rIns="90739" bIns="45370" rtlCol="0" anchor="b"/>
          <a:lstStyle>
            <a:lvl1pPr algn="l">
              <a:defRPr sz="1200">
                <a:latin typeface="Arial" pitchFamily="34" charset="0"/>
                <a:cs typeface="+mn-cs"/>
              </a:defRPr>
            </a:lvl1pPr>
          </a:lstStyle>
          <a:p>
            <a:pPr>
              <a:defRPr/>
            </a:pPr>
            <a:endParaRPr lang="de-CH"/>
          </a:p>
        </p:txBody>
      </p:sp>
      <p:sp>
        <p:nvSpPr>
          <p:cNvPr id="5" name="Foliennummernplatzhalter 4"/>
          <p:cNvSpPr>
            <a:spLocks noGrp="1"/>
          </p:cNvSpPr>
          <p:nvPr>
            <p:ph type="sldNum" sz="quarter" idx="3"/>
          </p:nvPr>
        </p:nvSpPr>
        <p:spPr>
          <a:xfrm>
            <a:off x="3814763" y="9371014"/>
            <a:ext cx="2919412" cy="493712"/>
          </a:xfrm>
          <a:prstGeom prst="rect">
            <a:avLst/>
          </a:prstGeom>
        </p:spPr>
        <p:txBody>
          <a:bodyPr vert="horz" lIns="90739" tIns="45370" rIns="90739" bIns="45370" rtlCol="0" anchor="b"/>
          <a:lstStyle>
            <a:lvl1pPr algn="r">
              <a:defRPr sz="1200">
                <a:latin typeface="Arial" pitchFamily="34" charset="0"/>
                <a:cs typeface="+mn-cs"/>
              </a:defRPr>
            </a:lvl1pPr>
          </a:lstStyle>
          <a:p>
            <a:pPr>
              <a:defRPr/>
            </a:pPr>
            <a:fld id="{D7A8DF69-DF4D-48EA-A763-6B5F6EEE71FF}" type="slidenum">
              <a:rPr lang="de-CH"/>
              <a:pPr>
                <a:defRPr/>
              </a:pPr>
              <a:t>‹Nr.›</a:t>
            </a:fld>
            <a:endParaRPr lang="de-CH" dirty="0"/>
          </a:p>
        </p:txBody>
      </p:sp>
    </p:spTree>
    <p:extLst>
      <p:ext uri="{BB962C8B-B14F-4D97-AF65-F5344CB8AC3E}">
        <p14:creationId xmlns:p14="http://schemas.microsoft.com/office/powerpoint/2010/main" val="6983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19413" cy="493712"/>
          </a:xfrm>
          <a:prstGeom prst="rect">
            <a:avLst/>
          </a:prstGeom>
        </p:spPr>
        <p:txBody>
          <a:bodyPr vert="horz" lIns="90739" tIns="45370" rIns="90739" bIns="45370" rtlCol="0"/>
          <a:lstStyle>
            <a:lvl1pPr algn="l">
              <a:defRPr sz="1200">
                <a:latin typeface="Arial" pitchFamily="34" charset="0"/>
                <a:cs typeface="Arial" pitchFamily="34" charset="0"/>
              </a:defRPr>
            </a:lvl1pPr>
          </a:lstStyle>
          <a:p>
            <a:pPr>
              <a:defRPr/>
            </a:pPr>
            <a:endParaRPr lang="de-CH"/>
          </a:p>
        </p:txBody>
      </p:sp>
      <p:sp>
        <p:nvSpPr>
          <p:cNvPr id="3" name="Datumsplatzhalter 2"/>
          <p:cNvSpPr>
            <a:spLocks noGrp="1"/>
          </p:cNvSpPr>
          <p:nvPr>
            <p:ph type="dt" idx="1"/>
          </p:nvPr>
        </p:nvSpPr>
        <p:spPr>
          <a:xfrm>
            <a:off x="3814763" y="2"/>
            <a:ext cx="2919412" cy="493712"/>
          </a:xfrm>
          <a:prstGeom prst="rect">
            <a:avLst/>
          </a:prstGeom>
        </p:spPr>
        <p:txBody>
          <a:bodyPr vert="horz" lIns="90739" tIns="45370" rIns="90739" bIns="45370" rtlCol="0"/>
          <a:lstStyle>
            <a:lvl1pPr algn="r">
              <a:defRPr sz="1200">
                <a:latin typeface="Arial" pitchFamily="34" charset="0"/>
                <a:cs typeface="Arial" pitchFamily="34" charset="0"/>
              </a:defRPr>
            </a:lvl1pPr>
          </a:lstStyle>
          <a:p>
            <a:pPr>
              <a:defRPr/>
            </a:pPr>
            <a:fld id="{AC490801-C69D-43BA-8A13-8FF507A21D7B}" type="datetimeFigureOut">
              <a:rPr lang="de-CH"/>
              <a:pPr>
                <a:defRPr/>
              </a:pPr>
              <a:t>28.04.2014</a:t>
            </a:fld>
            <a:endParaRPr lang="de-CH"/>
          </a:p>
        </p:txBody>
      </p:sp>
      <p:sp>
        <p:nvSpPr>
          <p:cNvPr id="4" name="Folienbildplatzhalter 3"/>
          <p:cNvSpPr>
            <a:spLocks noGrp="1" noRot="1" noChangeAspect="1"/>
          </p:cNvSpPr>
          <p:nvPr>
            <p:ph type="sldImg" idx="2"/>
          </p:nvPr>
        </p:nvSpPr>
        <p:spPr>
          <a:xfrm>
            <a:off x="750888" y="739775"/>
            <a:ext cx="5233987" cy="3702050"/>
          </a:xfrm>
          <a:prstGeom prst="rect">
            <a:avLst/>
          </a:prstGeom>
          <a:noFill/>
          <a:ln w="12700">
            <a:solidFill>
              <a:prstClr val="black"/>
            </a:solidFill>
          </a:ln>
        </p:spPr>
        <p:txBody>
          <a:bodyPr vert="horz" lIns="90739" tIns="45370" rIns="90739" bIns="45370" rtlCol="0" anchor="ctr"/>
          <a:lstStyle/>
          <a:p>
            <a:pPr lvl="0"/>
            <a:endParaRPr lang="de-CH" noProof="0" smtClean="0"/>
          </a:p>
        </p:txBody>
      </p:sp>
      <p:sp>
        <p:nvSpPr>
          <p:cNvPr id="5" name="Notizenplatzhalter 4"/>
          <p:cNvSpPr>
            <a:spLocks noGrp="1"/>
          </p:cNvSpPr>
          <p:nvPr>
            <p:ph type="body" sz="quarter" idx="3"/>
          </p:nvPr>
        </p:nvSpPr>
        <p:spPr>
          <a:xfrm>
            <a:off x="673100" y="4686300"/>
            <a:ext cx="5389563" cy="4440237"/>
          </a:xfrm>
          <a:prstGeom prst="rect">
            <a:avLst/>
          </a:prstGeom>
        </p:spPr>
        <p:txBody>
          <a:bodyPr vert="horz" lIns="90739" tIns="45370" rIns="90739" bIns="4537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smtClean="0"/>
          </a:p>
        </p:txBody>
      </p:sp>
      <p:sp>
        <p:nvSpPr>
          <p:cNvPr id="6" name="Fußzeilenplatzhalter 5"/>
          <p:cNvSpPr>
            <a:spLocks noGrp="1"/>
          </p:cNvSpPr>
          <p:nvPr>
            <p:ph type="ftr" sz="quarter" idx="4"/>
          </p:nvPr>
        </p:nvSpPr>
        <p:spPr>
          <a:xfrm>
            <a:off x="1" y="9371014"/>
            <a:ext cx="2919413" cy="493712"/>
          </a:xfrm>
          <a:prstGeom prst="rect">
            <a:avLst/>
          </a:prstGeom>
        </p:spPr>
        <p:txBody>
          <a:bodyPr vert="horz" lIns="90739" tIns="45370" rIns="90739" bIns="45370" rtlCol="0" anchor="b"/>
          <a:lstStyle>
            <a:lvl1pPr algn="l">
              <a:defRPr sz="1200">
                <a:latin typeface="Arial" pitchFamily="34" charset="0"/>
                <a:cs typeface="Arial" pitchFamily="34" charset="0"/>
              </a:defRPr>
            </a:lvl1pPr>
          </a:lstStyle>
          <a:p>
            <a:pPr>
              <a:defRPr/>
            </a:pPr>
            <a:endParaRPr lang="de-CH"/>
          </a:p>
        </p:txBody>
      </p:sp>
      <p:sp>
        <p:nvSpPr>
          <p:cNvPr id="7" name="Foliennummernplatzhalter 6"/>
          <p:cNvSpPr>
            <a:spLocks noGrp="1"/>
          </p:cNvSpPr>
          <p:nvPr>
            <p:ph type="sldNum" sz="quarter" idx="5"/>
          </p:nvPr>
        </p:nvSpPr>
        <p:spPr>
          <a:xfrm>
            <a:off x="3814763" y="9371014"/>
            <a:ext cx="2919412" cy="493712"/>
          </a:xfrm>
          <a:prstGeom prst="rect">
            <a:avLst/>
          </a:prstGeom>
        </p:spPr>
        <p:txBody>
          <a:bodyPr vert="horz" lIns="90739" tIns="45370" rIns="90739" bIns="45370" rtlCol="0" anchor="b"/>
          <a:lstStyle>
            <a:lvl1pPr algn="r">
              <a:defRPr sz="1200">
                <a:latin typeface="Arial" pitchFamily="34" charset="0"/>
                <a:cs typeface="Arial" pitchFamily="34" charset="0"/>
              </a:defRPr>
            </a:lvl1pPr>
          </a:lstStyle>
          <a:p>
            <a:pPr>
              <a:defRPr/>
            </a:pPr>
            <a:fld id="{963DD7F6-22A7-4C7C-BF94-2381DAA2F81F}" type="slidenum">
              <a:rPr lang="de-CH"/>
              <a:pPr>
                <a:defRPr/>
              </a:pPr>
              <a:t>‹Nr.›</a:t>
            </a:fld>
            <a:endParaRPr lang="de-CH"/>
          </a:p>
        </p:txBody>
      </p:sp>
    </p:spTree>
    <p:extLst>
      <p:ext uri="{BB962C8B-B14F-4D97-AF65-F5344CB8AC3E}">
        <p14:creationId xmlns:p14="http://schemas.microsoft.com/office/powerpoint/2010/main" val="3154509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p:spPr>
      </p:sp>
      <p:sp>
        <p:nvSpPr>
          <p:cNvPr id="5427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CH" smtClean="0"/>
          </a:p>
        </p:txBody>
      </p:sp>
      <p:sp>
        <p:nvSpPr>
          <p:cNvPr id="5427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43270E-4E1B-4253-A572-B715C2BCCE11}" type="slidenum">
              <a:rPr lang="de-CH" smtClean="0"/>
              <a:pPr/>
              <a:t>3</a:t>
            </a:fld>
            <a:endParaRPr lang="de-CH"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Samariter sollen die </a:t>
            </a:r>
            <a:r>
              <a:rPr lang="de-CH" sz="1200" kern="1200" dirty="0" err="1" smtClean="0">
                <a:solidFill>
                  <a:schemeClr val="tx1"/>
                </a:solidFill>
                <a:latin typeface="+mn-lt"/>
                <a:ea typeface="+mn-ea"/>
                <a:cs typeface="+mn-cs"/>
              </a:rPr>
              <a:t>Tapeverbände</a:t>
            </a:r>
            <a:r>
              <a:rPr lang="de-CH" sz="1200" kern="1200" dirty="0" smtClean="0">
                <a:solidFill>
                  <a:schemeClr val="tx1"/>
                </a:solidFill>
                <a:latin typeface="+mn-lt"/>
                <a:ea typeface="+mn-ea"/>
                <a:cs typeface="+mn-cs"/>
              </a:rPr>
              <a:t> nur als Prophylaxe zur Unfallverhütung anlegen; Ganz nach dem Motto: Es darf Sonnencrème (</a:t>
            </a:r>
            <a:r>
              <a:rPr lang="de-CH" sz="1200" kern="1200" dirty="0" err="1" smtClean="0">
                <a:solidFill>
                  <a:schemeClr val="tx1"/>
                </a:solidFill>
                <a:latin typeface="+mn-lt"/>
                <a:ea typeface="+mn-ea"/>
                <a:cs typeface="+mn-cs"/>
              </a:rPr>
              <a:t>Tapeverband</a:t>
            </a:r>
            <a:r>
              <a:rPr lang="de-CH" sz="1200" kern="1200" dirty="0" smtClean="0">
                <a:solidFill>
                  <a:schemeClr val="tx1"/>
                </a:solidFill>
                <a:latin typeface="+mn-lt"/>
                <a:ea typeface="+mn-ea"/>
                <a:cs typeface="+mn-cs"/>
              </a:rPr>
              <a:t>) zur Prophylaxe gegen einen Sonnenbrand (Sportverletzung) eingesetzt werden. Wer aber bereits einen Sonnenbrand (Verletzung) hat, wird nicht mit Sonnencrème (einem </a:t>
            </a:r>
            <a:r>
              <a:rPr lang="de-CH" sz="1200" kern="1200" dirty="0" err="1" smtClean="0">
                <a:solidFill>
                  <a:schemeClr val="tx1"/>
                </a:solidFill>
                <a:latin typeface="+mn-lt"/>
                <a:ea typeface="+mn-ea"/>
                <a:cs typeface="+mn-cs"/>
              </a:rPr>
              <a:t>Tapeverband</a:t>
            </a:r>
            <a:r>
              <a:rPr lang="de-CH" sz="1200" kern="1200" dirty="0" smtClean="0">
                <a:solidFill>
                  <a:schemeClr val="tx1"/>
                </a:solidFill>
                <a:latin typeface="+mn-lt"/>
                <a:ea typeface="+mn-ea"/>
                <a:cs typeface="+mn-cs"/>
              </a:rPr>
              <a:t>) behandelt.</a:t>
            </a:r>
          </a:p>
          <a:p>
            <a:r>
              <a:rPr lang="de-CH" sz="1200" kern="1200" dirty="0" smtClean="0">
                <a:solidFill>
                  <a:schemeClr val="tx1"/>
                </a:solidFill>
                <a:latin typeface="+mn-lt"/>
                <a:ea typeface="+mn-ea"/>
                <a:cs typeface="+mn-cs"/>
              </a:rPr>
              <a:t>Frische Verletzungen, chronische Verletzungen (z.B. Tennisellenbogen) oder "Wiedereinsteiger im Sport" sollen weiterhin von Profis "</a:t>
            </a:r>
            <a:r>
              <a:rPr lang="de-CH" sz="1200" kern="1200" dirty="0" err="1" smtClean="0">
                <a:solidFill>
                  <a:schemeClr val="tx1"/>
                </a:solidFill>
                <a:latin typeface="+mn-lt"/>
                <a:ea typeface="+mn-ea"/>
                <a:cs typeface="+mn-cs"/>
              </a:rPr>
              <a:t>getaped</a:t>
            </a:r>
            <a:r>
              <a:rPr lang="de-CH" sz="1200" kern="1200" dirty="0" smtClean="0">
                <a:solidFill>
                  <a:schemeClr val="tx1"/>
                </a:solidFill>
                <a:latin typeface="+mn-lt"/>
                <a:ea typeface="+mn-ea"/>
                <a:cs typeface="+mn-cs"/>
              </a:rPr>
              <a:t>" werden.</a:t>
            </a: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(Hintergrundinformationen für Klassenlehrer: Nur Profis wie z.B. Sportmasseure oder Physiotherapeuten sollen verletzte Sportler </a:t>
            </a:r>
            <a:r>
              <a:rPr lang="de-CH" sz="1200" kern="1200" dirty="0" err="1" smtClean="0">
                <a:solidFill>
                  <a:schemeClr val="tx1"/>
                </a:solidFill>
                <a:latin typeface="+mn-lt"/>
                <a:ea typeface="+mn-ea"/>
                <a:cs typeface="+mn-cs"/>
              </a:rPr>
              <a:t>tapen</a:t>
            </a:r>
            <a:r>
              <a:rPr lang="de-CH" sz="1200" kern="1200" dirty="0" smtClean="0">
                <a:solidFill>
                  <a:schemeClr val="tx1"/>
                </a:solidFill>
                <a:latin typeface="+mn-lt"/>
                <a:ea typeface="+mn-ea"/>
                <a:cs typeface="+mn-cs"/>
              </a:rPr>
              <a:t>.) </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12</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Die heutige Weiterbildung gibt einen Einblick ins Thema "</a:t>
            </a:r>
            <a:r>
              <a:rPr lang="de-CH" sz="1200" kern="1200" dirty="0" err="1" smtClean="0">
                <a:solidFill>
                  <a:schemeClr val="tx1"/>
                </a:solidFill>
                <a:latin typeface="+mn-lt"/>
                <a:ea typeface="+mn-ea"/>
                <a:cs typeface="+mn-cs"/>
              </a:rPr>
              <a:t>Taping</a:t>
            </a:r>
            <a:r>
              <a:rPr lang="de-CH" sz="1200" kern="1200" dirty="0" smtClean="0">
                <a:solidFill>
                  <a:schemeClr val="tx1"/>
                </a:solidFill>
                <a:latin typeface="+mn-lt"/>
                <a:ea typeface="+mn-ea"/>
                <a:cs typeface="+mn-cs"/>
              </a:rPr>
              <a:t>" und bietet Gelegenheit zum Üben. Nach dieser Schulung kann am Postendienst der </a:t>
            </a:r>
            <a:r>
              <a:rPr lang="de-CH" sz="1200" kern="1200" dirty="0" err="1" smtClean="0">
                <a:solidFill>
                  <a:schemeClr val="tx1"/>
                </a:solidFill>
                <a:latin typeface="+mn-lt"/>
                <a:ea typeface="+mn-ea"/>
                <a:cs typeface="+mn-cs"/>
              </a:rPr>
              <a:t>Tapeverband</a:t>
            </a:r>
            <a:r>
              <a:rPr lang="de-CH" sz="1200" kern="1200" dirty="0" smtClean="0">
                <a:solidFill>
                  <a:schemeClr val="tx1"/>
                </a:solidFill>
                <a:latin typeface="+mn-lt"/>
                <a:ea typeface="+mn-ea"/>
                <a:cs typeface="+mn-cs"/>
              </a:rPr>
              <a:t> am Handgelenk oder Fussgelenk angeboten werden. Voraussetzung für alle die am Postendienst </a:t>
            </a:r>
            <a:r>
              <a:rPr lang="de-CH" sz="1200" kern="1200" dirty="0" err="1" smtClean="0">
                <a:solidFill>
                  <a:schemeClr val="tx1"/>
                </a:solidFill>
                <a:latin typeface="+mn-lt"/>
                <a:ea typeface="+mn-ea"/>
                <a:cs typeface="+mn-cs"/>
              </a:rPr>
              <a:t>Tapen</a:t>
            </a:r>
            <a:r>
              <a:rPr lang="de-CH" sz="1200" kern="1200" dirty="0" smtClean="0">
                <a:solidFill>
                  <a:schemeClr val="tx1"/>
                </a:solidFill>
                <a:latin typeface="+mn-lt"/>
                <a:ea typeface="+mn-ea"/>
                <a:cs typeface="+mn-cs"/>
              </a:rPr>
              <a:t>, ist ein solides anatomisches Grundwissen und Praxiserfahrung. Durch richtiges </a:t>
            </a:r>
            <a:r>
              <a:rPr lang="de-CH" sz="1200" kern="1200" dirty="0" err="1" smtClean="0">
                <a:solidFill>
                  <a:schemeClr val="tx1"/>
                </a:solidFill>
                <a:latin typeface="+mn-lt"/>
                <a:ea typeface="+mn-ea"/>
                <a:cs typeface="+mn-cs"/>
              </a:rPr>
              <a:t>Tapen</a:t>
            </a:r>
            <a:r>
              <a:rPr lang="de-CH" sz="1200" kern="1200" dirty="0" smtClean="0">
                <a:solidFill>
                  <a:schemeClr val="tx1"/>
                </a:solidFill>
                <a:latin typeface="+mn-lt"/>
                <a:ea typeface="+mn-ea"/>
                <a:cs typeface="+mn-cs"/>
              </a:rPr>
              <a:t> kann man Sportverletzungen vermeiden oder vermindern. Dabei muss man aber stets bedenken, dass das Tape selbst keine heilende Wirkung besitzt.</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13</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sz="1200" b="1" kern="1200" dirty="0" smtClean="0">
                <a:solidFill>
                  <a:schemeClr val="tx1"/>
                </a:solidFill>
                <a:latin typeface="+mn-lt"/>
                <a:ea typeface="+mn-ea"/>
                <a:cs typeface="+mn-cs"/>
              </a:rPr>
              <a:t>Folie 14-18:</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Die vier Wirkungen vom </a:t>
            </a:r>
            <a:r>
              <a:rPr lang="de-CH" sz="1200" kern="1200" dirty="0" err="1" smtClean="0">
                <a:solidFill>
                  <a:schemeClr val="tx1"/>
                </a:solidFill>
                <a:latin typeface="+mn-lt"/>
                <a:ea typeface="+mn-ea"/>
                <a:cs typeface="+mn-cs"/>
              </a:rPr>
              <a:t>Taping</a:t>
            </a:r>
            <a:r>
              <a:rPr lang="de-CH" sz="1200" kern="1200" dirty="0" smtClean="0">
                <a:solidFill>
                  <a:schemeClr val="tx1"/>
                </a:solidFill>
                <a:latin typeface="+mn-lt"/>
                <a:ea typeface="+mn-ea"/>
                <a:cs typeface="+mn-cs"/>
              </a:rPr>
              <a:t> sind: </a:t>
            </a:r>
          </a:p>
          <a:p>
            <a:endParaRPr lang="de-CH"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Kompression: </a:t>
            </a:r>
            <a:r>
              <a:rPr lang="de-CH" sz="1200" kern="1200" dirty="0" smtClean="0">
                <a:solidFill>
                  <a:schemeClr val="tx1"/>
                </a:solidFill>
                <a:latin typeface="+mn-lt"/>
                <a:ea typeface="+mn-ea"/>
                <a:cs typeface="+mn-cs"/>
              </a:rPr>
              <a:t>Der Belastungsmoment an den einzelnen Muskelansätzen wird herabgesetzt. Die Entstehung eines Blutergusses sowie die Ausbreitung einer Schwellung werden eingeschränkt. </a:t>
            </a:r>
          </a:p>
          <a:p>
            <a:r>
              <a:rPr lang="de-CH" sz="1200" b="1" kern="1200" dirty="0" smtClean="0">
                <a:solidFill>
                  <a:schemeClr val="tx1"/>
                </a:solidFill>
                <a:latin typeface="+mn-lt"/>
                <a:ea typeface="+mn-ea"/>
                <a:cs typeface="+mn-cs"/>
              </a:rPr>
              <a:t>Stützung: </a:t>
            </a:r>
            <a:r>
              <a:rPr lang="de-CH" sz="1200" kern="1200" dirty="0" smtClean="0">
                <a:solidFill>
                  <a:schemeClr val="tx1"/>
                </a:solidFill>
                <a:latin typeface="+mn-lt"/>
                <a:ea typeface="+mn-ea"/>
                <a:cs typeface="+mn-cs"/>
              </a:rPr>
              <a:t>Extrembewegungen, wie zum Beispiel ein seitliches Abknicken in den Sprunggelenken, lassen sich damit verhindern (siehe Pressebilder auf Folie: 16). Normale Bewegungen werden um die funktionelle Mittelstellung geführt und gestützt. </a:t>
            </a:r>
          </a:p>
          <a:p>
            <a:r>
              <a:rPr lang="de-CH" sz="1200" b="1" kern="1200" dirty="0" smtClean="0">
                <a:solidFill>
                  <a:schemeClr val="tx1"/>
                </a:solidFill>
                <a:latin typeface="+mn-lt"/>
                <a:ea typeface="+mn-ea"/>
                <a:cs typeface="+mn-cs"/>
              </a:rPr>
              <a:t>Vorbeugung: </a:t>
            </a:r>
            <a:r>
              <a:rPr lang="de-CH" sz="1200" kern="1200" dirty="0" smtClean="0">
                <a:solidFill>
                  <a:schemeClr val="tx1"/>
                </a:solidFill>
                <a:latin typeface="+mn-lt"/>
                <a:ea typeface="+mn-ea"/>
                <a:cs typeface="+mn-cs"/>
              </a:rPr>
              <a:t>Die Entstehung frischer Verletzungen bei erhöhter Gefahr (unebener Boden, ungewohnte Sportart, usw.) wird reduziert. Die </a:t>
            </a:r>
            <a:r>
              <a:rPr lang="de-CH" sz="1200" kern="1200" dirty="0" err="1" smtClean="0">
                <a:solidFill>
                  <a:schemeClr val="tx1"/>
                </a:solidFill>
                <a:latin typeface="+mn-lt"/>
                <a:ea typeface="+mn-ea"/>
                <a:cs typeface="+mn-cs"/>
              </a:rPr>
              <a:t>Tapeverbände</a:t>
            </a:r>
            <a:r>
              <a:rPr lang="de-CH" sz="1200" kern="1200" dirty="0" smtClean="0">
                <a:solidFill>
                  <a:schemeClr val="tx1"/>
                </a:solidFill>
                <a:latin typeface="+mn-lt"/>
                <a:ea typeface="+mn-ea"/>
                <a:cs typeface="+mn-cs"/>
              </a:rPr>
              <a:t> werden nur für das Training oder den Wettkampf angelegt und nachher wieder entfernt. </a:t>
            </a:r>
          </a:p>
          <a:p>
            <a:r>
              <a:rPr lang="de-CH" sz="1200" b="1" kern="1200" dirty="0" smtClean="0">
                <a:solidFill>
                  <a:schemeClr val="tx1"/>
                </a:solidFill>
                <a:latin typeface="+mn-lt"/>
                <a:ea typeface="+mn-ea"/>
                <a:cs typeface="+mn-cs"/>
              </a:rPr>
              <a:t>Ruhigstellung: </a:t>
            </a:r>
            <a:r>
              <a:rPr lang="de-CH" sz="1200" kern="1200" dirty="0" smtClean="0">
                <a:solidFill>
                  <a:schemeClr val="tx1"/>
                </a:solidFill>
                <a:latin typeface="+mn-lt"/>
                <a:ea typeface="+mn-ea"/>
                <a:cs typeface="+mn-cs"/>
              </a:rPr>
              <a:t>Durch die vorübergehende Immobilisierung wird eine bessere und schnellere Ausheilung einer Verletzung erzielt. Diese Wirkung begegnet uns bei der präventiven Verwendung des </a:t>
            </a:r>
            <a:r>
              <a:rPr lang="de-CH" sz="1200" kern="1200" dirty="0" err="1" smtClean="0">
                <a:solidFill>
                  <a:schemeClr val="tx1"/>
                </a:solidFill>
                <a:latin typeface="+mn-lt"/>
                <a:ea typeface="+mn-ea"/>
                <a:cs typeface="+mn-cs"/>
              </a:rPr>
              <a:t>Tapeverbandes</a:t>
            </a:r>
            <a:r>
              <a:rPr lang="de-CH" sz="1200" kern="1200" dirty="0" smtClean="0">
                <a:solidFill>
                  <a:schemeClr val="tx1"/>
                </a:solidFill>
                <a:latin typeface="+mn-lt"/>
                <a:ea typeface="+mn-ea"/>
                <a:cs typeface="+mn-cs"/>
              </a:rPr>
              <a:t> nicht. (Siehe Bild: Samariter verwenden zur Ruhigstellung z.B. Binden, kein Tape.)</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14</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sz="1200" b="1" kern="1200" dirty="0" smtClean="0">
                <a:solidFill>
                  <a:schemeClr val="tx1"/>
                </a:solidFill>
                <a:latin typeface="+mn-lt"/>
                <a:ea typeface="+mn-ea"/>
                <a:cs typeface="+mn-cs"/>
              </a:rPr>
              <a:t>Folie 14-18:</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Die vier Wirkungen vom </a:t>
            </a:r>
            <a:r>
              <a:rPr lang="de-CH" sz="1200" kern="1200" dirty="0" err="1" smtClean="0">
                <a:solidFill>
                  <a:schemeClr val="tx1"/>
                </a:solidFill>
                <a:latin typeface="+mn-lt"/>
                <a:ea typeface="+mn-ea"/>
                <a:cs typeface="+mn-cs"/>
              </a:rPr>
              <a:t>Taping</a:t>
            </a:r>
            <a:r>
              <a:rPr lang="de-CH" sz="1200" kern="1200" dirty="0" smtClean="0">
                <a:solidFill>
                  <a:schemeClr val="tx1"/>
                </a:solidFill>
                <a:latin typeface="+mn-lt"/>
                <a:ea typeface="+mn-ea"/>
                <a:cs typeface="+mn-cs"/>
              </a:rPr>
              <a:t> sind: </a:t>
            </a:r>
          </a:p>
          <a:p>
            <a:endParaRPr lang="de-CH"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Kompression: </a:t>
            </a:r>
            <a:r>
              <a:rPr lang="de-CH" sz="1200" kern="1200" dirty="0" smtClean="0">
                <a:solidFill>
                  <a:schemeClr val="tx1"/>
                </a:solidFill>
                <a:latin typeface="+mn-lt"/>
                <a:ea typeface="+mn-ea"/>
                <a:cs typeface="+mn-cs"/>
              </a:rPr>
              <a:t>Der Belastungsmoment an den einzelnen Muskelansätzen wird herabgesetzt. Die Entstehung eines Blutergusses sowie die Ausbreitung einer Schwellung werden eingeschränkt. </a:t>
            </a:r>
          </a:p>
          <a:p>
            <a:r>
              <a:rPr lang="de-CH" sz="1200" b="1" kern="1200" dirty="0" smtClean="0">
                <a:solidFill>
                  <a:schemeClr val="tx1"/>
                </a:solidFill>
                <a:latin typeface="+mn-lt"/>
                <a:ea typeface="+mn-ea"/>
                <a:cs typeface="+mn-cs"/>
              </a:rPr>
              <a:t>Stützung: </a:t>
            </a:r>
            <a:r>
              <a:rPr lang="de-CH" sz="1200" kern="1200" dirty="0" smtClean="0">
                <a:solidFill>
                  <a:schemeClr val="tx1"/>
                </a:solidFill>
                <a:latin typeface="+mn-lt"/>
                <a:ea typeface="+mn-ea"/>
                <a:cs typeface="+mn-cs"/>
              </a:rPr>
              <a:t>Extrembewegungen, wie zum Beispiel ein seitliches Abknicken in den Sprunggelenken, lassen sich damit verhindern (siehe Pressebilder auf Folie: 16). Normale Bewegungen werden um die funktionelle Mittelstellung geführt und gestützt. </a:t>
            </a:r>
          </a:p>
          <a:p>
            <a:r>
              <a:rPr lang="de-CH" sz="1200" b="1" kern="1200" dirty="0" smtClean="0">
                <a:solidFill>
                  <a:schemeClr val="tx1"/>
                </a:solidFill>
                <a:latin typeface="+mn-lt"/>
                <a:ea typeface="+mn-ea"/>
                <a:cs typeface="+mn-cs"/>
              </a:rPr>
              <a:t>Vorbeugung: </a:t>
            </a:r>
            <a:r>
              <a:rPr lang="de-CH" sz="1200" kern="1200" dirty="0" smtClean="0">
                <a:solidFill>
                  <a:schemeClr val="tx1"/>
                </a:solidFill>
                <a:latin typeface="+mn-lt"/>
                <a:ea typeface="+mn-ea"/>
                <a:cs typeface="+mn-cs"/>
              </a:rPr>
              <a:t>Die Entstehung frischer Verletzungen bei erhöhter Gefahr (unebener Boden, ungewohnte Sportart, usw.) wird reduziert. Die </a:t>
            </a:r>
            <a:r>
              <a:rPr lang="de-CH" sz="1200" kern="1200" dirty="0" err="1" smtClean="0">
                <a:solidFill>
                  <a:schemeClr val="tx1"/>
                </a:solidFill>
                <a:latin typeface="+mn-lt"/>
                <a:ea typeface="+mn-ea"/>
                <a:cs typeface="+mn-cs"/>
              </a:rPr>
              <a:t>Tapeverbände</a:t>
            </a:r>
            <a:r>
              <a:rPr lang="de-CH" sz="1200" kern="1200" dirty="0" smtClean="0">
                <a:solidFill>
                  <a:schemeClr val="tx1"/>
                </a:solidFill>
                <a:latin typeface="+mn-lt"/>
                <a:ea typeface="+mn-ea"/>
                <a:cs typeface="+mn-cs"/>
              </a:rPr>
              <a:t> werden nur für das Training oder den Wettkampf angelegt und nachher wieder entfernt. </a:t>
            </a:r>
          </a:p>
          <a:p>
            <a:r>
              <a:rPr lang="de-CH" sz="1200" b="1" kern="1200" dirty="0" smtClean="0">
                <a:solidFill>
                  <a:schemeClr val="tx1"/>
                </a:solidFill>
                <a:latin typeface="+mn-lt"/>
                <a:ea typeface="+mn-ea"/>
                <a:cs typeface="+mn-cs"/>
              </a:rPr>
              <a:t>Ruhigstellung: </a:t>
            </a:r>
            <a:r>
              <a:rPr lang="de-CH" sz="1200" kern="1200" dirty="0" smtClean="0">
                <a:solidFill>
                  <a:schemeClr val="tx1"/>
                </a:solidFill>
                <a:latin typeface="+mn-lt"/>
                <a:ea typeface="+mn-ea"/>
                <a:cs typeface="+mn-cs"/>
              </a:rPr>
              <a:t>Durch die vorübergehende Immobilisierung wird eine bessere und schnellere Ausheilung einer Verletzung erzielt. Diese Wirkung begegnet uns bei der präventiven Verwendung des </a:t>
            </a:r>
            <a:r>
              <a:rPr lang="de-CH" sz="1200" kern="1200" dirty="0" err="1" smtClean="0">
                <a:solidFill>
                  <a:schemeClr val="tx1"/>
                </a:solidFill>
                <a:latin typeface="+mn-lt"/>
                <a:ea typeface="+mn-ea"/>
                <a:cs typeface="+mn-cs"/>
              </a:rPr>
              <a:t>Tapeverbandes</a:t>
            </a:r>
            <a:r>
              <a:rPr lang="de-CH" sz="1200" kern="1200" dirty="0" smtClean="0">
                <a:solidFill>
                  <a:schemeClr val="tx1"/>
                </a:solidFill>
                <a:latin typeface="+mn-lt"/>
                <a:ea typeface="+mn-ea"/>
                <a:cs typeface="+mn-cs"/>
              </a:rPr>
              <a:t> nicht. (Siehe Bild: Samariter verwenden zur Ruhigstellung z.B. Binden, kein Tape.)</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15</a:t>
            </a:fld>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sz="1200" b="1" kern="1200" dirty="0" smtClean="0">
                <a:solidFill>
                  <a:schemeClr val="tx1"/>
                </a:solidFill>
                <a:latin typeface="+mn-lt"/>
                <a:ea typeface="+mn-ea"/>
                <a:cs typeface="+mn-cs"/>
              </a:rPr>
              <a:t>Folie 14-18:</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Die vier Wirkungen vom </a:t>
            </a:r>
            <a:r>
              <a:rPr lang="de-CH" sz="1200" kern="1200" dirty="0" err="1" smtClean="0">
                <a:solidFill>
                  <a:schemeClr val="tx1"/>
                </a:solidFill>
                <a:latin typeface="+mn-lt"/>
                <a:ea typeface="+mn-ea"/>
                <a:cs typeface="+mn-cs"/>
              </a:rPr>
              <a:t>Taping</a:t>
            </a:r>
            <a:r>
              <a:rPr lang="de-CH" sz="1200" kern="1200" dirty="0" smtClean="0">
                <a:solidFill>
                  <a:schemeClr val="tx1"/>
                </a:solidFill>
                <a:latin typeface="+mn-lt"/>
                <a:ea typeface="+mn-ea"/>
                <a:cs typeface="+mn-cs"/>
              </a:rPr>
              <a:t> sind: </a:t>
            </a:r>
          </a:p>
          <a:p>
            <a:endParaRPr lang="de-CH"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Kompression: </a:t>
            </a:r>
            <a:r>
              <a:rPr lang="de-CH" sz="1200" kern="1200" dirty="0" smtClean="0">
                <a:solidFill>
                  <a:schemeClr val="tx1"/>
                </a:solidFill>
                <a:latin typeface="+mn-lt"/>
                <a:ea typeface="+mn-ea"/>
                <a:cs typeface="+mn-cs"/>
              </a:rPr>
              <a:t>Der Belastungsmoment an den einzelnen Muskelansätzen wird herabgesetzt. Die Entstehung eines Blutergusses sowie die Ausbreitung einer Schwellung werden eingeschränkt. </a:t>
            </a:r>
          </a:p>
          <a:p>
            <a:r>
              <a:rPr lang="de-CH" sz="1200" b="1" kern="1200" dirty="0" smtClean="0">
                <a:solidFill>
                  <a:schemeClr val="tx1"/>
                </a:solidFill>
                <a:latin typeface="+mn-lt"/>
                <a:ea typeface="+mn-ea"/>
                <a:cs typeface="+mn-cs"/>
              </a:rPr>
              <a:t>Stützung: </a:t>
            </a:r>
            <a:r>
              <a:rPr lang="de-CH" sz="1200" kern="1200" dirty="0" smtClean="0">
                <a:solidFill>
                  <a:schemeClr val="tx1"/>
                </a:solidFill>
                <a:latin typeface="+mn-lt"/>
                <a:ea typeface="+mn-ea"/>
                <a:cs typeface="+mn-cs"/>
              </a:rPr>
              <a:t>Extrembewegungen, wie zum Beispiel ein seitliches Abknicken in den Sprunggelenken, lassen sich damit verhindern (siehe Pressebilder auf Folie: 16). Normale Bewegungen werden um die funktionelle Mittelstellung geführt und gestützt. </a:t>
            </a:r>
          </a:p>
          <a:p>
            <a:r>
              <a:rPr lang="de-CH" sz="1200" b="1" kern="1200" dirty="0" smtClean="0">
                <a:solidFill>
                  <a:schemeClr val="tx1"/>
                </a:solidFill>
                <a:latin typeface="+mn-lt"/>
                <a:ea typeface="+mn-ea"/>
                <a:cs typeface="+mn-cs"/>
              </a:rPr>
              <a:t>Vorbeugung: </a:t>
            </a:r>
            <a:r>
              <a:rPr lang="de-CH" sz="1200" kern="1200" dirty="0" smtClean="0">
                <a:solidFill>
                  <a:schemeClr val="tx1"/>
                </a:solidFill>
                <a:latin typeface="+mn-lt"/>
                <a:ea typeface="+mn-ea"/>
                <a:cs typeface="+mn-cs"/>
              </a:rPr>
              <a:t>Die Entstehung frischer Verletzungen bei erhöhter Gefahr (unebener Boden, ungewohnte Sportart, usw.) wird reduziert. Die </a:t>
            </a:r>
            <a:r>
              <a:rPr lang="de-CH" sz="1200" kern="1200" dirty="0" err="1" smtClean="0">
                <a:solidFill>
                  <a:schemeClr val="tx1"/>
                </a:solidFill>
                <a:latin typeface="+mn-lt"/>
                <a:ea typeface="+mn-ea"/>
                <a:cs typeface="+mn-cs"/>
              </a:rPr>
              <a:t>Tapeverbände</a:t>
            </a:r>
            <a:r>
              <a:rPr lang="de-CH" sz="1200" kern="1200" dirty="0" smtClean="0">
                <a:solidFill>
                  <a:schemeClr val="tx1"/>
                </a:solidFill>
                <a:latin typeface="+mn-lt"/>
                <a:ea typeface="+mn-ea"/>
                <a:cs typeface="+mn-cs"/>
              </a:rPr>
              <a:t> werden nur für das Training oder den Wettkampf angelegt und nachher wieder entfernt. </a:t>
            </a:r>
          </a:p>
          <a:p>
            <a:r>
              <a:rPr lang="de-CH" sz="1200" b="1" kern="1200" dirty="0" smtClean="0">
                <a:solidFill>
                  <a:schemeClr val="tx1"/>
                </a:solidFill>
                <a:latin typeface="+mn-lt"/>
                <a:ea typeface="+mn-ea"/>
                <a:cs typeface="+mn-cs"/>
              </a:rPr>
              <a:t>Ruhigstellung: </a:t>
            </a:r>
            <a:r>
              <a:rPr lang="de-CH" sz="1200" kern="1200" dirty="0" smtClean="0">
                <a:solidFill>
                  <a:schemeClr val="tx1"/>
                </a:solidFill>
                <a:latin typeface="+mn-lt"/>
                <a:ea typeface="+mn-ea"/>
                <a:cs typeface="+mn-cs"/>
              </a:rPr>
              <a:t>Durch die vorübergehende Immobilisierung wird eine bessere und schnellere Ausheilung einer Verletzung erzielt. Diese Wirkung begegnet uns bei der präventiven Verwendung des </a:t>
            </a:r>
            <a:r>
              <a:rPr lang="de-CH" sz="1200" kern="1200" dirty="0" err="1" smtClean="0">
                <a:solidFill>
                  <a:schemeClr val="tx1"/>
                </a:solidFill>
                <a:latin typeface="+mn-lt"/>
                <a:ea typeface="+mn-ea"/>
                <a:cs typeface="+mn-cs"/>
              </a:rPr>
              <a:t>Tapeverbandes</a:t>
            </a:r>
            <a:r>
              <a:rPr lang="de-CH" sz="1200" kern="1200" dirty="0" smtClean="0">
                <a:solidFill>
                  <a:schemeClr val="tx1"/>
                </a:solidFill>
                <a:latin typeface="+mn-lt"/>
                <a:ea typeface="+mn-ea"/>
                <a:cs typeface="+mn-cs"/>
              </a:rPr>
              <a:t> nicht. (Siehe Bild: Samariter verwenden zur Ruhigstellung z.B. Binden, kein Tape.)</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16</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sz="1200" b="1" kern="1200" dirty="0" smtClean="0">
                <a:solidFill>
                  <a:schemeClr val="tx1"/>
                </a:solidFill>
                <a:latin typeface="+mn-lt"/>
                <a:ea typeface="+mn-ea"/>
                <a:cs typeface="+mn-cs"/>
              </a:rPr>
              <a:t>Folie 14-18:</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Die vier Wirkungen vom </a:t>
            </a:r>
            <a:r>
              <a:rPr lang="de-CH" sz="1200" kern="1200" dirty="0" err="1" smtClean="0">
                <a:solidFill>
                  <a:schemeClr val="tx1"/>
                </a:solidFill>
                <a:latin typeface="+mn-lt"/>
                <a:ea typeface="+mn-ea"/>
                <a:cs typeface="+mn-cs"/>
              </a:rPr>
              <a:t>Taping</a:t>
            </a:r>
            <a:r>
              <a:rPr lang="de-CH" sz="1200" kern="1200" dirty="0" smtClean="0">
                <a:solidFill>
                  <a:schemeClr val="tx1"/>
                </a:solidFill>
                <a:latin typeface="+mn-lt"/>
                <a:ea typeface="+mn-ea"/>
                <a:cs typeface="+mn-cs"/>
              </a:rPr>
              <a:t> sind: </a:t>
            </a:r>
          </a:p>
          <a:p>
            <a:endParaRPr lang="de-CH"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Kompression: </a:t>
            </a:r>
            <a:r>
              <a:rPr lang="de-CH" sz="1200" kern="1200" dirty="0" smtClean="0">
                <a:solidFill>
                  <a:schemeClr val="tx1"/>
                </a:solidFill>
                <a:latin typeface="+mn-lt"/>
                <a:ea typeface="+mn-ea"/>
                <a:cs typeface="+mn-cs"/>
              </a:rPr>
              <a:t>Der Belastungsmoment an den einzelnen Muskelansätzen wird herabgesetzt. Die Entstehung eines Blutergusses sowie die Ausbreitung einer Schwellung werden eingeschränkt. </a:t>
            </a:r>
          </a:p>
          <a:p>
            <a:r>
              <a:rPr lang="de-CH" sz="1200" b="1" kern="1200" dirty="0" smtClean="0">
                <a:solidFill>
                  <a:schemeClr val="tx1"/>
                </a:solidFill>
                <a:latin typeface="+mn-lt"/>
                <a:ea typeface="+mn-ea"/>
                <a:cs typeface="+mn-cs"/>
              </a:rPr>
              <a:t>Stützung: </a:t>
            </a:r>
            <a:r>
              <a:rPr lang="de-CH" sz="1200" kern="1200" dirty="0" smtClean="0">
                <a:solidFill>
                  <a:schemeClr val="tx1"/>
                </a:solidFill>
                <a:latin typeface="+mn-lt"/>
                <a:ea typeface="+mn-ea"/>
                <a:cs typeface="+mn-cs"/>
              </a:rPr>
              <a:t>Extrembewegungen, wie zum Beispiel ein seitliches Abknicken in den Sprunggelenken, lassen sich damit verhindern (siehe Pressebilder auf Folie: 16). Normale Bewegungen werden um die funktionelle Mittelstellung geführt und gestützt. </a:t>
            </a:r>
          </a:p>
          <a:p>
            <a:r>
              <a:rPr lang="de-CH" sz="1200" b="1" kern="1200" dirty="0" smtClean="0">
                <a:solidFill>
                  <a:schemeClr val="tx1"/>
                </a:solidFill>
                <a:latin typeface="+mn-lt"/>
                <a:ea typeface="+mn-ea"/>
                <a:cs typeface="+mn-cs"/>
              </a:rPr>
              <a:t>Vorbeugung: </a:t>
            </a:r>
            <a:r>
              <a:rPr lang="de-CH" sz="1200" kern="1200" dirty="0" smtClean="0">
                <a:solidFill>
                  <a:schemeClr val="tx1"/>
                </a:solidFill>
                <a:latin typeface="+mn-lt"/>
                <a:ea typeface="+mn-ea"/>
                <a:cs typeface="+mn-cs"/>
              </a:rPr>
              <a:t>Die Entstehung frischer Verletzungen bei erhöhter Gefahr (unebener Boden, ungewohnte Sportart, usw.) wird reduziert. Die </a:t>
            </a:r>
            <a:r>
              <a:rPr lang="de-CH" sz="1200" kern="1200" dirty="0" err="1" smtClean="0">
                <a:solidFill>
                  <a:schemeClr val="tx1"/>
                </a:solidFill>
                <a:latin typeface="+mn-lt"/>
                <a:ea typeface="+mn-ea"/>
                <a:cs typeface="+mn-cs"/>
              </a:rPr>
              <a:t>Tapeverbände</a:t>
            </a:r>
            <a:r>
              <a:rPr lang="de-CH" sz="1200" kern="1200" dirty="0" smtClean="0">
                <a:solidFill>
                  <a:schemeClr val="tx1"/>
                </a:solidFill>
                <a:latin typeface="+mn-lt"/>
                <a:ea typeface="+mn-ea"/>
                <a:cs typeface="+mn-cs"/>
              </a:rPr>
              <a:t> werden nur für das Training oder den Wettkampf angelegt und nachher wieder entfernt. </a:t>
            </a:r>
          </a:p>
          <a:p>
            <a:r>
              <a:rPr lang="de-CH" sz="1200" b="1" kern="1200" dirty="0" smtClean="0">
                <a:solidFill>
                  <a:schemeClr val="tx1"/>
                </a:solidFill>
                <a:latin typeface="+mn-lt"/>
                <a:ea typeface="+mn-ea"/>
                <a:cs typeface="+mn-cs"/>
              </a:rPr>
              <a:t>Ruhigstellung: </a:t>
            </a:r>
            <a:r>
              <a:rPr lang="de-CH" sz="1200" kern="1200" dirty="0" smtClean="0">
                <a:solidFill>
                  <a:schemeClr val="tx1"/>
                </a:solidFill>
                <a:latin typeface="+mn-lt"/>
                <a:ea typeface="+mn-ea"/>
                <a:cs typeface="+mn-cs"/>
              </a:rPr>
              <a:t>Durch die vorübergehende Immobilisierung wird eine bessere und schnellere Ausheilung einer Verletzung erzielt. Diese Wirkung begegnet uns bei der präventiven Verwendung des </a:t>
            </a:r>
            <a:r>
              <a:rPr lang="de-CH" sz="1200" kern="1200" dirty="0" err="1" smtClean="0">
                <a:solidFill>
                  <a:schemeClr val="tx1"/>
                </a:solidFill>
                <a:latin typeface="+mn-lt"/>
                <a:ea typeface="+mn-ea"/>
                <a:cs typeface="+mn-cs"/>
              </a:rPr>
              <a:t>Tapeverbandes</a:t>
            </a:r>
            <a:r>
              <a:rPr lang="de-CH" sz="1200" kern="1200" dirty="0" smtClean="0">
                <a:solidFill>
                  <a:schemeClr val="tx1"/>
                </a:solidFill>
                <a:latin typeface="+mn-lt"/>
                <a:ea typeface="+mn-ea"/>
                <a:cs typeface="+mn-cs"/>
              </a:rPr>
              <a:t> nicht. (Siehe Bild: Samariter verwenden zur Ruhigstellung z.B. Binden, kein Tape.)</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17</a:t>
            </a:fld>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sz="1200" b="1" kern="1200" dirty="0" smtClean="0">
                <a:solidFill>
                  <a:schemeClr val="tx1"/>
                </a:solidFill>
                <a:latin typeface="+mn-lt"/>
                <a:ea typeface="+mn-ea"/>
                <a:cs typeface="+mn-cs"/>
              </a:rPr>
              <a:t>Folie 14-18:</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Die vier Wirkungen vom </a:t>
            </a:r>
            <a:r>
              <a:rPr lang="de-CH" sz="1200" kern="1200" dirty="0" err="1" smtClean="0">
                <a:solidFill>
                  <a:schemeClr val="tx1"/>
                </a:solidFill>
                <a:latin typeface="+mn-lt"/>
                <a:ea typeface="+mn-ea"/>
                <a:cs typeface="+mn-cs"/>
              </a:rPr>
              <a:t>Taping</a:t>
            </a:r>
            <a:r>
              <a:rPr lang="de-CH" sz="1200" kern="1200" dirty="0" smtClean="0">
                <a:solidFill>
                  <a:schemeClr val="tx1"/>
                </a:solidFill>
                <a:latin typeface="+mn-lt"/>
                <a:ea typeface="+mn-ea"/>
                <a:cs typeface="+mn-cs"/>
              </a:rPr>
              <a:t> sind: </a:t>
            </a:r>
          </a:p>
          <a:p>
            <a:endParaRPr lang="de-CH"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Kompression: </a:t>
            </a:r>
            <a:r>
              <a:rPr lang="de-CH" sz="1200" kern="1200" dirty="0" smtClean="0">
                <a:solidFill>
                  <a:schemeClr val="tx1"/>
                </a:solidFill>
                <a:latin typeface="+mn-lt"/>
                <a:ea typeface="+mn-ea"/>
                <a:cs typeface="+mn-cs"/>
              </a:rPr>
              <a:t>Der Belastungsmoment an den einzelnen Muskelansätzen wird herabgesetzt. Die Entstehung eines Blutergusses sowie die Ausbreitung einer Schwellung werden eingeschränkt. </a:t>
            </a:r>
          </a:p>
          <a:p>
            <a:r>
              <a:rPr lang="de-CH" sz="1200" b="1" kern="1200" dirty="0" smtClean="0">
                <a:solidFill>
                  <a:schemeClr val="tx1"/>
                </a:solidFill>
                <a:latin typeface="+mn-lt"/>
                <a:ea typeface="+mn-ea"/>
                <a:cs typeface="+mn-cs"/>
              </a:rPr>
              <a:t>Stützung: </a:t>
            </a:r>
            <a:r>
              <a:rPr lang="de-CH" sz="1200" kern="1200" dirty="0" smtClean="0">
                <a:solidFill>
                  <a:schemeClr val="tx1"/>
                </a:solidFill>
                <a:latin typeface="+mn-lt"/>
                <a:ea typeface="+mn-ea"/>
                <a:cs typeface="+mn-cs"/>
              </a:rPr>
              <a:t>Extrembewegungen, wie zum Beispiel ein seitliches Abknicken in den Sprunggelenken, lassen sich damit verhindern (siehe Pressebilder auf Folie: 16). Normale Bewegungen werden um die funktionelle Mittelstellung geführt und gestützt. </a:t>
            </a:r>
          </a:p>
          <a:p>
            <a:r>
              <a:rPr lang="de-CH" sz="1200" b="1" kern="1200" dirty="0" smtClean="0">
                <a:solidFill>
                  <a:schemeClr val="tx1"/>
                </a:solidFill>
                <a:latin typeface="+mn-lt"/>
                <a:ea typeface="+mn-ea"/>
                <a:cs typeface="+mn-cs"/>
              </a:rPr>
              <a:t>Vorbeugung: </a:t>
            </a:r>
            <a:r>
              <a:rPr lang="de-CH" sz="1200" kern="1200" dirty="0" smtClean="0">
                <a:solidFill>
                  <a:schemeClr val="tx1"/>
                </a:solidFill>
                <a:latin typeface="+mn-lt"/>
                <a:ea typeface="+mn-ea"/>
                <a:cs typeface="+mn-cs"/>
              </a:rPr>
              <a:t>Die Entstehung frischer Verletzungen bei erhöhter Gefahr (unebener Boden, ungewohnte Sportart, usw.) wird reduziert. Die </a:t>
            </a:r>
            <a:r>
              <a:rPr lang="de-CH" sz="1200" kern="1200" dirty="0" err="1" smtClean="0">
                <a:solidFill>
                  <a:schemeClr val="tx1"/>
                </a:solidFill>
                <a:latin typeface="+mn-lt"/>
                <a:ea typeface="+mn-ea"/>
                <a:cs typeface="+mn-cs"/>
              </a:rPr>
              <a:t>Tapeverbände</a:t>
            </a:r>
            <a:r>
              <a:rPr lang="de-CH" sz="1200" kern="1200" dirty="0" smtClean="0">
                <a:solidFill>
                  <a:schemeClr val="tx1"/>
                </a:solidFill>
                <a:latin typeface="+mn-lt"/>
                <a:ea typeface="+mn-ea"/>
                <a:cs typeface="+mn-cs"/>
              </a:rPr>
              <a:t> werden nur für das Training oder den Wettkampf angelegt und nachher wieder entfernt. </a:t>
            </a:r>
          </a:p>
          <a:p>
            <a:r>
              <a:rPr lang="de-CH" sz="1200" b="1" kern="1200" dirty="0" smtClean="0">
                <a:solidFill>
                  <a:schemeClr val="tx1"/>
                </a:solidFill>
                <a:latin typeface="+mn-lt"/>
                <a:ea typeface="+mn-ea"/>
                <a:cs typeface="+mn-cs"/>
              </a:rPr>
              <a:t>Ruhigstellung: </a:t>
            </a:r>
            <a:r>
              <a:rPr lang="de-CH" sz="1200" kern="1200" dirty="0" smtClean="0">
                <a:solidFill>
                  <a:schemeClr val="tx1"/>
                </a:solidFill>
                <a:latin typeface="+mn-lt"/>
                <a:ea typeface="+mn-ea"/>
                <a:cs typeface="+mn-cs"/>
              </a:rPr>
              <a:t>Durch die vorübergehende Immobilisierung wird eine bessere und schnellere Ausheilung einer Verletzung erzielt. Diese Wirkung begegnet uns bei der präventiven Verwendung des </a:t>
            </a:r>
            <a:r>
              <a:rPr lang="de-CH" sz="1200" kern="1200" dirty="0" err="1" smtClean="0">
                <a:solidFill>
                  <a:schemeClr val="tx1"/>
                </a:solidFill>
                <a:latin typeface="+mn-lt"/>
                <a:ea typeface="+mn-ea"/>
                <a:cs typeface="+mn-cs"/>
              </a:rPr>
              <a:t>Tapeverbandes</a:t>
            </a:r>
            <a:r>
              <a:rPr lang="de-CH" sz="1200" kern="1200" dirty="0" smtClean="0">
                <a:solidFill>
                  <a:schemeClr val="tx1"/>
                </a:solidFill>
                <a:latin typeface="+mn-lt"/>
                <a:ea typeface="+mn-ea"/>
                <a:cs typeface="+mn-cs"/>
              </a:rPr>
              <a:t> nicht. (Siehe Bild: Samariter verwenden zur Ruhigstellung z.B. Binden, kein Tape.)</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18</a:t>
            </a:fld>
            <a:endParaRPr lang="de-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Das </a:t>
            </a:r>
            <a:r>
              <a:rPr lang="de-CH" sz="1200" kern="1200" dirty="0" err="1" smtClean="0">
                <a:solidFill>
                  <a:schemeClr val="tx1"/>
                </a:solidFill>
                <a:latin typeface="+mn-lt"/>
                <a:ea typeface="+mn-ea"/>
                <a:cs typeface="+mn-cs"/>
              </a:rPr>
              <a:t>Taping</a:t>
            </a:r>
            <a:r>
              <a:rPr lang="de-CH" sz="1200" kern="1200" dirty="0" smtClean="0">
                <a:solidFill>
                  <a:schemeClr val="tx1"/>
                </a:solidFill>
                <a:latin typeface="+mn-lt"/>
                <a:ea typeface="+mn-ea"/>
                <a:cs typeface="+mn-cs"/>
              </a:rPr>
              <a:t> bringt folgende Vorteile…(siehe Folie)</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19</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Zum erfolgreichen </a:t>
            </a:r>
            <a:r>
              <a:rPr lang="de-CH" sz="1200" kern="1200" dirty="0" err="1" smtClean="0">
                <a:solidFill>
                  <a:schemeClr val="tx1"/>
                </a:solidFill>
                <a:latin typeface="+mn-lt"/>
                <a:ea typeface="+mn-ea"/>
                <a:cs typeface="+mn-cs"/>
              </a:rPr>
              <a:t>Tapen</a:t>
            </a:r>
            <a:r>
              <a:rPr lang="de-CH" sz="1200" kern="1200" dirty="0" smtClean="0">
                <a:solidFill>
                  <a:schemeClr val="tx1"/>
                </a:solidFill>
                <a:latin typeface="+mn-lt"/>
                <a:ea typeface="+mn-ea"/>
                <a:cs typeface="+mn-cs"/>
              </a:rPr>
              <a:t> gehört viel Erfahrung und ständiges Üben dazu. Wer sich also nicht sicher genug fühlt beim </a:t>
            </a:r>
            <a:r>
              <a:rPr lang="de-CH" sz="1200" kern="1200" dirty="0" err="1" smtClean="0">
                <a:solidFill>
                  <a:schemeClr val="tx1"/>
                </a:solidFill>
                <a:latin typeface="+mn-lt"/>
                <a:ea typeface="+mn-ea"/>
                <a:cs typeface="+mn-cs"/>
              </a:rPr>
              <a:t>Tapen</a:t>
            </a:r>
            <a:r>
              <a:rPr lang="de-CH" sz="1200" kern="1200" dirty="0" smtClean="0">
                <a:solidFill>
                  <a:schemeClr val="tx1"/>
                </a:solidFill>
                <a:latin typeface="+mn-lt"/>
                <a:ea typeface="+mn-ea"/>
                <a:cs typeface="+mn-cs"/>
              </a:rPr>
              <a:t>, sollte die „Finger davon lassen“.</a:t>
            </a:r>
          </a:p>
          <a:p>
            <a:r>
              <a:rPr lang="de-CH" sz="1200" kern="1200" dirty="0" smtClean="0">
                <a:solidFill>
                  <a:schemeClr val="tx1"/>
                </a:solidFill>
                <a:latin typeface="+mn-lt"/>
                <a:ea typeface="+mn-ea"/>
                <a:cs typeface="+mn-cs"/>
              </a:rPr>
              <a:t>Absolute Kontraindikationen beim präventiven </a:t>
            </a:r>
            <a:r>
              <a:rPr lang="de-CH" sz="1200" kern="1200" dirty="0" err="1" smtClean="0">
                <a:solidFill>
                  <a:schemeClr val="tx1"/>
                </a:solidFill>
                <a:latin typeface="+mn-lt"/>
                <a:ea typeface="+mn-ea"/>
                <a:cs typeface="+mn-cs"/>
              </a:rPr>
              <a:t>Tapen</a:t>
            </a:r>
            <a:r>
              <a:rPr lang="de-CH" sz="1200" kern="1200" dirty="0" smtClean="0">
                <a:solidFill>
                  <a:schemeClr val="tx1"/>
                </a:solidFill>
                <a:latin typeface="+mn-lt"/>
                <a:ea typeface="+mn-ea"/>
                <a:cs typeface="+mn-cs"/>
              </a:rPr>
              <a:t> sind beispielsweise: Krampfadern, Arthritis ("Gelenksentzündung"), Arthrose (Als Arthrose "Gelenkverschleiß" bezeichnet man den fortschreitenden, altersbedingten Knorpelabrieb in den Gelenken).</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20</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b="1" kern="1200" dirty="0" smtClean="0">
                <a:solidFill>
                  <a:schemeClr val="tx1"/>
                </a:solidFill>
                <a:latin typeface="+mn-lt"/>
                <a:ea typeface="+mn-ea"/>
                <a:cs typeface="+mn-cs"/>
              </a:rPr>
              <a:t>Folie 21-23:</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Allergische Reaktionen auf Tapes sind nicht selten. Aus diesem Grund sollte immer vorher abgeklärt werden, ob eine Pflaster-Allergie bekannt ist. Man kann auch vorher für ca. 10 Min. einen Teststreifen ankleben. Die Symptome einer </a:t>
            </a:r>
            <a:r>
              <a:rPr lang="de-CH" sz="1200" kern="1200" dirty="0" err="1" smtClean="0">
                <a:solidFill>
                  <a:schemeClr val="tx1"/>
                </a:solidFill>
                <a:latin typeface="+mn-lt"/>
                <a:ea typeface="+mn-ea"/>
                <a:cs typeface="+mn-cs"/>
              </a:rPr>
              <a:t>Tapeallergie</a:t>
            </a:r>
            <a:r>
              <a:rPr lang="de-CH" sz="1200" kern="1200" dirty="0" smtClean="0">
                <a:solidFill>
                  <a:schemeClr val="tx1"/>
                </a:solidFill>
                <a:latin typeface="+mn-lt"/>
                <a:ea typeface="+mn-ea"/>
                <a:cs typeface="+mn-cs"/>
              </a:rPr>
              <a:t> können unterschiedlich sein: Juckreiz, Schmerzen, Hautrötung. Bei bekannter Allergie auf den Klebstoff des Tapes kann vorher Hautschutzspray verwendet werden.</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21</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CH" smtClean="0"/>
          </a:p>
        </p:txBody>
      </p:sp>
      <p:sp>
        <p:nvSpPr>
          <p:cNvPr id="5530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9ED285-1D52-44FB-A2F7-5795DCED7AB4}" type="slidenum">
              <a:rPr lang="de-CH" smtClean="0"/>
              <a:pPr/>
              <a:t>4</a:t>
            </a:fld>
            <a:endParaRPr lang="de-CH"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b="1" kern="1200" dirty="0" smtClean="0">
                <a:solidFill>
                  <a:schemeClr val="tx1"/>
                </a:solidFill>
                <a:latin typeface="+mn-lt"/>
                <a:ea typeface="+mn-ea"/>
                <a:cs typeface="+mn-cs"/>
              </a:rPr>
              <a:t>Folie 21-23:</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Allergische Reaktionen auf Tapes sind nicht selten. Aus diesem Grund sollte immer vorher abgeklärt werden, ob eine Pflaster-Allergie bekannt ist. Man kann auch vorher für ca. 10 Min. einen Teststreifen ankleben. Die Symptome einer </a:t>
            </a:r>
            <a:r>
              <a:rPr lang="de-CH" sz="1200" kern="1200" dirty="0" err="1" smtClean="0">
                <a:solidFill>
                  <a:schemeClr val="tx1"/>
                </a:solidFill>
                <a:latin typeface="+mn-lt"/>
                <a:ea typeface="+mn-ea"/>
                <a:cs typeface="+mn-cs"/>
              </a:rPr>
              <a:t>Tapeallergie</a:t>
            </a:r>
            <a:r>
              <a:rPr lang="de-CH" sz="1200" kern="1200" dirty="0" smtClean="0">
                <a:solidFill>
                  <a:schemeClr val="tx1"/>
                </a:solidFill>
                <a:latin typeface="+mn-lt"/>
                <a:ea typeface="+mn-ea"/>
                <a:cs typeface="+mn-cs"/>
              </a:rPr>
              <a:t> können unterschiedlich sein: Juckreiz, Schmerzen, Hautrötung. Bei bekannter Allergie auf den Klebstoff des Tapes kann vorher Hautschutzspray verwendet werden.</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22</a:t>
            </a:fld>
            <a:endParaRPr lang="de-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b="1" kern="1200" dirty="0" smtClean="0">
                <a:solidFill>
                  <a:schemeClr val="tx1"/>
                </a:solidFill>
                <a:latin typeface="+mn-lt"/>
                <a:ea typeface="+mn-ea"/>
                <a:cs typeface="+mn-cs"/>
              </a:rPr>
              <a:t>Folie 21-23:</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Allergische Reaktionen auf Tapes sind nicht selten. Aus diesem Grund sollte immer vorher abgeklärt werden, ob eine Pflaster-Allergie bekannt ist. Man kann auch vorher für ca. 10 Min. einen Teststreifen ankleben. Die Symptome einer </a:t>
            </a:r>
            <a:r>
              <a:rPr lang="de-CH" sz="1200" kern="1200" dirty="0" err="1" smtClean="0">
                <a:solidFill>
                  <a:schemeClr val="tx1"/>
                </a:solidFill>
                <a:latin typeface="+mn-lt"/>
                <a:ea typeface="+mn-ea"/>
                <a:cs typeface="+mn-cs"/>
              </a:rPr>
              <a:t>Tapeallergie</a:t>
            </a:r>
            <a:r>
              <a:rPr lang="de-CH" sz="1200" kern="1200" dirty="0" smtClean="0">
                <a:solidFill>
                  <a:schemeClr val="tx1"/>
                </a:solidFill>
                <a:latin typeface="+mn-lt"/>
                <a:ea typeface="+mn-ea"/>
                <a:cs typeface="+mn-cs"/>
              </a:rPr>
              <a:t> können unterschiedlich sein: Juckreiz, Schmerzen, Hautrötung. Bei bekannter Allergie auf den Klebstoff des Tapes kann vorher Hautschutzspray verwendet werden.</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23</a:t>
            </a:fld>
            <a:endParaRPr lang="de-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Zum </a:t>
            </a:r>
            <a:r>
              <a:rPr lang="de-CH" sz="1200" kern="1200" dirty="0" err="1" smtClean="0">
                <a:solidFill>
                  <a:schemeClr val="tx1"/>
                </a:solidFill>
                <a:latin typeface="+mn-lt"/>
                <a:ea typeface="+mn-ea"/>
                <a:cs typeface="+mn-cs"/>
              </a:rPr>
              <a:t>Tapen</a:t>
            </a:r>
            <a:r>
              <a:rPr lang="de-CH" sz="1200" kern="1200" dirty="0" smtClean="0">
                <a:solidFill>
                  <a:schemeClr val="tx1"/>
                </a:solidFill>
                <a:latin typeface="+mn-lt"/>
                <a:ea typeface="+mn-ea"/>
                <a:cs typeface="+mn-cs"/>
              </a:rPr>
              <a:t> wird folgendes Material benötigt:</a:t>
            </a:r>
          </a:p>
          <a:p>
            <a:r>
              <a:rPr lang="de-CH" sz="1200" kern="1200" dirty="0" smtClean="0">
                <a:solidFill>
                  <a:schemeClr val="tx1"/>
                </a:solidFill>
                <a:latin typeface="+mn-lt"/>
                <a:ea typeface="+mn-ea"/>
                <a:cs typeface="+mn-cs"/>
              </a:rPr>
              <a:t>Tape, ggf. Untertape, Hautschutzspray, Einmalrasierklinge zur Entfernung der Behaarung, Verbandschere für das Entfernen des Tapes, Wundbenzin zum Entfernen von Kleberückständen, Vaseline zum Einfetten der Schere, damit sie besser unter das Tape gleitet.</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24</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b="1" kern="1200" dirty="0" smtClean="0">
                <a:solidFill>
                  <a:schemeClr val="tx1"/>
                </a:solidFill>
                <a:latin typeface="+mn-lt"/>
                <a:ea typeface="+mn-ea"/>
                <a:cs typeface="+mn-cs"/>
              </a:rPr>
              <a:t>Demo: </a:t>
            </a:r>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Das Anlegen des Handgelenk-</a:t>
            </a:r>
            <a:r>
              <a:rPr lang="de-CH" sz="1200" kern="1200" dirty="0" err="1" smtClean="0">
                <a:solidFill>
                  <a:schemeClr val="tx1"/>
                </a:solidFill>
                <a:latin typeface="+mn-lt"/>
                <a:ea typeface="+mn-ea"/>
                <a:cs typeface="+mn-cs"/>
              </a:rPr>
              <a:t>Tapeverbandes</a:t>
            </a:r>
            <a:r>
              <a:rPr lang="de-CH" sz="1200" kern="1200" dirty="0" smtClean="0">
                <a:solidFill>
                  <a:schemeClr val="tx1"/>
                </a:solidFill>
                <a:latin typeface="+mn-lt"/>
                <a:ea typeface="+mn-ea"/>
                <a:cs typeface="+mn-cs"/>
              </a:rPr>
              <a:t> wird an einem Teilnehmenden praktisch demonstriert. Zur Unterstützung Folie 35-41 parallel laufen lassen. Dieser </a:t>
            </a:r>
            <a:r>
              <a:rPr lang="de-CH" sz="1200" kern="1200" dirty="0" err="1" smtClean="0">
                <a:solidFill>
                  <a:schemeClr val="tx1"/>
                </a:solidFill>
                <a:latin typeface="+mn-lt"/>
                <a:ea typeface="+mn-ea"/>
                <a:cs typeface="+mn-cs"/>
              </a:rPr>
              <a:t>Tapeverband</a:t>
            </a:r>
            <a:r>
              <a:rPr lang="de-CH" sz="1200" kern="1200" dirty="0" smtClean="0">
                <a:solidFill>
                  <a:schemeClr val="tx1"/>
                </a:solidFill>
                <a:latin typeface="+mn-lt"/>
                <a:ea typeface="+mn-ea"/>
                <a:cs typeface="+mn-cs"/>
              </a:rPr>
              <a:t> hat das Ziel das Handgelenk zu stabilisieren. Wird beispielsweise angewendet beim: Boxen, </a:t>
            </a:r>
            <a:r>
              <a:rPr lang="de-CH" sz="1200" kern="1200" dirty="0" err="1" smtClean="0">
                <a:solidFill>
                  <a:schemeClr val="tx1"/>
                </a:solidFill>
                <a:latin typeface="+mn-lt"/>
                <a:ea typeface="+mn-ea"/>
                <a:cs typeface="+mn-cs"/>
              </a:rPr>
              <a:t>Goalies</a:t>
            </a:r>
            <a:r>
              <a:rPr lang="de-CH" sz="1200" kern="1200" dirty="0" smtClean="0">
                <a:solidFill>
                  <a:schemeClr val="tx1"/>
                </a:solidFill>
                <a:latin typeface="+mn-lt"/>
                <a:ea typeface="+mn-ea"/>
                <a:cs typeface="+mn-cs"/>
              </a:rPr>
              <a:t> z.B. beim Handball, Fussball.</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26</a:t>
            </a:fld>
            <a:endParaRPr lang="de-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Das erste Tape ist ein "Anker".</a:t>
            </a:r>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27</a:t>
            </a:fld>
            <a:endParaRPr lang="de-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Nr. 2</a:t>
            </a:r>
            <a:r>
              <a:rPr lang="de-CH" sz="1200" b="1" kern="1200" dirty="0" smtClean="0">
                <a:solidFill>
                  <a:schemeClr val="tx1"/>
                </a:solidFill>
                <a:latin typeface="+mn-lt"/>
                <a:ea typeface="+mn-ea"/>
                <a:cs typeface="+mn-cs"/>
              </a:rPr>
              <a:t>, </a:t>
            </a:r>
            <a:r>
              <a:rPr lang="de-CH" sz="1200" kern="1200" dirty="0" smtClean="0">
                <a:solidFill>
                  <a:schemeClr val="tx1"/>
                </a:solidFill>
                <a:latin typeface="+mn-lt"/>
                <a:ea typeface="+mn-ea"/>
                <a:cs typeface="+mn-cs"/>
              </a:rPr>
              <a:t>der zweite "Anker", wird ungefähr 5 cm über dem Handgelenk angelegt. Nr.1 und 2 bilden die "Basis".</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28</a:t>
            </a:fld>
            <a:endParaRPr lang="de-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Zum </a:t>
            </a:r>
            <a:r>
              <a:rPr lang="de-CH" sz="1200" kern="1200" dirty="0" err="1" smtClean="0">
                <a:solidFill>
                  <a:schemeClr val="tx1"/>
                </a:solidFill>
                <a:latin typeface="+mn-lt"/>
                <a:ea typeface="+mn-ea"/>
                <a:cs typeface="+mn-cs"/>
              </a:rPr>
              <a:t>Tapen</a:t>
            </a:r>
            <a:r>
              <a:rPr lang="de-CH" sz="1200" kern="1200" dirty="0" smtClean="0">
                <a:solidFill>
                  <a:schemeClr val="tx1"/>
                </a:solidFill>
                <a:latin typeface="+mn-lt"/>
                <a:ea typeface="+mn-ea"/>
                <a:cs typeface="+mn-cs"/>
              </a:rPr>
              <a:t> soll das Handgelenk aufwärts angewinkelt werden. (Funktionsstellung). Nr. 3 wird auf dem ersten "Anker" angelegt und stramm (in Pfeilrichtung) zum zweiten "Anker" gezogen und befestigt.</a:t>
            </a:r>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29</a:t>
            </a:fld>
            <a:endParaRPr lang="de-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Nr. 4 wird auf dem ersten "Anker" angelegt und diagonal, stramm zum zweiten "Anker" gezogen und befestigt.</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30</a:t>
            </a:fld>
            <a:endParaRPr lang="de-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Nr. 5 wird auf dem ersten "Anker" angelegt und diagonal (entgegengesetzt zu Nr.4), stramm zum zweiten "Anker" gezogen und befestigt.</a:t>
            </a:r>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31</a:t>
            </a:fld>
            <a:endParaRPr lang="de-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Nr. 6 wird auf dem ersten "Anker" angelegt und stramm (in Pfeilrichtung) zum zweiten "Anker" gezogen und befestigt.</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32</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r>
              <a:rPr lang="de-CH" sz="1200" kern="1200" dirty="0" smtClean="0">
                <a:solidFill>
                  <a:schemeClr val="tx1"/>
                </a:solidFill>
                <a:latin typeface="+mn-lt"/>
                <a:ea typeface="+mn-ea"/>
                <a:cs typeface="+mn-cs"/>
              </a:rPr>
              <a:t>Sportverletzungen sind Verletzungen, die akut als Folgeschaden einer einmaligen plötzlichen Gewalteinwirkung während des Sporttreibens auftreten. </a:t>
            </a:r>
          </a:p>
          <a:p>
            <a:r>
              <a:rPr lang="de-CH" sz="1200" kern="1200" dirty="0" smtClean="0">
                <a:solidFill>
                  <a:schemeClr val="tx1"/>
                </a:solidFill>
                <a:latin typeface="+mn-lt"/>
                <a:ea typeface="+mn-ea"/>
                <a:cs typeface="+mn-cs"/>
              </a:rPr>
              <a:t> </a:t>
            </a:r>
          </a:p>
          <a:p>
            <a:r>
              <a:rPr lang="de-CH" sz="1200" b="1" kern="1200" dirty="0" smtClean="0">
                <a:solidFill>
                  <a:schemeClr val="tx1"/>
                </a:solidFill>
                <a:latin typeface="+mn-lt"/>
                <a:ea typeface="+mn-ea"/>
                <a:cs typeface="+mn-cs"/>
              </a:rPr>
              <a:t>Was sind die Erste Hilfe Massnahmen bei Verstauchung?</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a:t>
            </a:r>
          </a:p>
          <a:p>
            <a:pPr lvl="0"/>
            <a:r>
              <a:rPr lang="de-CH" sz="1200" b="1" kern="1200" dirty="0" smtClean="0">
                <a:solidFill>
                  <a:schemeClr val="tx1"/>
                </a:solidFill>
                <a:latin typeface="+mn-lt"/>
                <a:ea typeface="+mn-ea"/>
                <a:cs typeface="+mn-cs"/>
              </a:rPr>
              <a:t>Verstauchung (Distorsion)</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(Bsp.: Bänderüberdehnung und -riss am Fuß)</a:t>
            </a:r>
          </a:p>
          <a:p>
            <a:r>
              <a:rPr lang="de-CH" sz="1200" b="1" kern="1200" dirty="0" smtClean="0">
                <a:solidFill>
                  <a:schemeClr val="tx1"/>
                </a:solidFill>
                <a:latin typeface="+mn-lt"/>
                <a:ea typeface="+mn-ea"/>
                <a:cs typeface="+mn-cs"/>
              </a:rPr>
              <a:t> </a:t>
            </a:r>
            <a:endParaRPr lang="de-CH" sz="1200" kern="1200" dirty="0" smtClean="0">
              <a:solidFill>
                <a:schemeClr val="tx1"/>
              </a:solidFill>
              <a:latin typeface="+mn-lt"/>
              <a:ea typeface="+mn-ea"/>
              <a:cs typeface="+mn-cs"/>
            </a:endParaRPr>
          </a:p>
          <a:p>
            <a:pPr lvl="0"/>
            <a:r>
              <a:rPr lang="de-CH" sz="1200" b="1" kern="1200" dirty="0" smtClean="0">
                <a:solidFill>
                  <a:schemeClr val="tx1"/>
                </a:solidFill>
                <a:latin typeface="+mn-lt"/>
                <a:ea typeface="+mn-ea"/>
                <a:cs typeface="+mn-cs"/>
              </a:rPr>
              <a:t>P</a:t>
            </a:r>
            <a:r>
              <a:rPr lang="de-CH" sz="1200" kern="1200" dirty="0" smtClean="0">
                <a:solidFill>
                  <a:schemeClr val="tx1"/>
                </a:solidFill>
                <a:latin typeface="+mn-lt"/>
                <a:ea typeface="+mn-ea"/>
                <a:cs typeface="+mn-cs"/>
              </a:rPr>
              <a:t>ause- </a:t>
            </a:r>
            <a:r>
              <a:rPr lang="de-CH" sz="1200" b="1" kern="1200" dirty="0" smtClean="0">
                <a:solidFill>
                  <a:schemeClr val="tx1"/>
                </a:solidFill>
                <a:latin typeface="+mn-lt"/>
                <a:ea typeface="+mn-ea"/>
                <a:cs typeface="+mn-cs"/>
              </a:rPr>
              <a:t>E</a:t>
            </a:r>
            <a:r>
              <a:rPr lang="de-CH" sz="1200" kern="1200" dirty="0" smtClean="0">
                <a:solidFill>
                  <a:schemeClr val="tx1"/>
                </a:solidFill>
                <a:latin typeface="+mn-lt"/>
                <a:ea typeface="+mn-ea"/>
                <a:cs typeface="+mn-cs"/>
              </a:rPr>
              <a:t>is- </a:t>
            </a:r>
            <a:r>
              <a:rPr lang="de-CH" sz="1200" b="1" kern="1200" dirty="0" err="1" smtClean="0">
                <a:solidFill>
                  <a:schemeClr val="tx1"/>
                </a:solidFill>
                <a:latin typeface="+mn-lt"/>
                <a:ea typeface="+mn-ea"/>
                <a:cs typeface="+mn-cs"/>
              </a:rPr>
              <a:t>C</a:t>
            </a:r>
            <a:r>
              <a:rPr lang="de-CH" sz="1200" kern="1200" dirty="0" err="1" smtClean="0">
                <a:solidFill>
                  <a:schemeClr val="tx1"/>
                </a:solidFill>
                <a:latin typeface="+mn-lt"/>
                <a:ea typeface="+mn-ea"/>
                <a:cs typeface="+mn-cs"/>
              </a:rPr>
              <a:t>ompression</a:t>
            </a:r>
            <a:r>
              <a:rPr lang="de-CH" sz="1200" kern="1200" dirty="0" smtClean="0">
                <a:solidFill>
                  <a:schemeClr val="tx1"/>
                </a:solidFill>
                <a:latin typeface="+mn-lt"/>
                <a:ea typeface="+mn-ea"/>
                <a:cs typeface="+mn-cs"/>
              </a:rPr>
              <a:t>- </a:t>
            </a:r>
            <a:r>
              <a:rPr lang="de-CH" sz="1200" b="1" kern="1200" dirty="0" smtClean="0">
                <a:solidFill>
                  <a:schemeClr val="tx1"/>
                </a:solidFill>
                <a:latin typeface="+mn-lt"/>
                <a:ea typeface="+mn-ea"/>
                <a:cs typeface="+mn-cs"/>
              </a:rPr>
              <a:t>H</a:t>
            </a:r>
            <a:r>
              <a:rPr lang="de-CH" sz="1200" kern="1200" dirty="0" smtClean="0">
                <a:solidFill>
                  <a:schemeClr val="tx1"/>
                </a:solidFill>
                <a:latin typeface="+mn-lt"/>
                <a:ea typeface="+mn-ea"/>
                <a:cs typeface="+mn-cs"/>
              </a:rPr>
              <a:t>ochlagern</a:t>
            </a:r>
          </a:p>
          <a:p>
            <a:pPr lvl="0"/>
            <a:r>
              <a:rPr lang="de-CH" sz="1200" kern="1200" dirty="0" smtClean="0">
                <a:solidFill>
                  <a:schemeClr val="tx1"/>
                </a:solidFill>
                <a:latin typeface="+mn-lt"/>
                <a:ea typeface="+mn-ea"/>
                <a:cs typeface="+mn-cs"/>
              </a:rPr>
              <a:t>Arztbesuch, wenn keine Besserung eintritt.</a:t>
            </a: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(Hintergrundinformation für Klassenlehrer: Symptome: Schmerzen, Schwellung, Blauverfärbung, Bewegungseinschränkung)</a:t>
            </a:r>
          </a:p>
          <a:p>
            <a:r>
              <a:rPr lang="de-CH" sz="1200" b="1" kern="1200" dirty="0" smtClean="0">
                <a:solidFill>
                  <a:schemeClr val="tx1"/>
                </a:solidFill>
                <a:latin typeface="+mn-lt"/>
                <a:ea typeface="+mn-ea"/>
                <a:cs typeface="+mn-cs"/>
              </a:rPr>
              <a:t> </a:t>
            </a:r>
            <a:endParaRPr lang="de-CH"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Was sind die Erste Hilfe Massnahmen bei Muskelverletzungen?</a:t>
            </a:r>
            <a:endParaRPr lang="de-CH"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 </a:t>
            </a:r>
            <a:endParaRPr lang="de-CH" sz="1200" kern="1200" dirty="0" smtClean="0">
              <a:solidFill>
                <a:schemeClr val="tx1"/>
              </a:solidFill>
              <a:latin typeface="+mn-lt"/>
              <a:ea typeface="+mn-ea"/>
              <a:cs typeface="+mn-cs"/>
            </a:endParaRPr>
          </a:p>
          <a:p>
            <a:pPr lvl="0"/>
            <a:r>
              <a:rPr lang="de-CH" sz="1200" b="1" kern="1200" dirty="0" smtClean="0">
                <a:solidFill>
                  <a:schemeClr val="tx1"/>
                </a:solidFill>
                <a:latin typeface="+mn-lt"/>
                <a:ea typeface="+mn-ea"/>
                <a:cs typeface="+mn-cs"/>
              </a:rPr>
              <a:t>Muskelverletzung</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(Bsp.: Muskelzerrung, Muskelfaserriss, Muskelprellung)</a:t>
            </a:r>
          </a:p>
          <a:p>
            <a:r>
              <a:rPr lang="de-CH" sz="1200" kern="1200" dirty="0" smtClean="0">
                <a:solidFill>
                  <a:schemeClr val="tx1"/>
                </a:solidFill>
                <a:latin typeface="+mn-lt"/>
                <a:ea typeface="+mn-ea"/>
                <a:cs typeface="+mn-cs"/>
              </a:rPr>
              <a:t> </a:t>
            </a:r>
          </a:p>
          <a:p>
            <a:pPr lvl="0"/>
            <a:r>
              <a:rPr lang="de-CH" sz="1200" b="1" kern="1200" dirty="0" smtClean="0">
                <a:solidFill>
                  <a:schemeClr val="tx1"/>
                </a:solidFill>
                <a:latin typeface="+mn-lt"/>
                <a:ea typeface="+mn-ea"/>
                <a:cs typeface="+mn-cs"/>
              </a:rPr>
              <a:t>P</a:t>
            </a:r>
            <a:r>
              <a:rPr lang="de-CH" sz="1200" kern="1200" dirty="0" smtClean="0">
                <a:solidFill>
                  <a:schemeClr val="tx1"/>
                </a:solidFill>
                <a:latin typeface="+mn-lt"/>
                <a:ea typeface="+mn-ea"/>
                <a:cs typeface="+mn-cs"/>
              </a:rPr>
              <a:t>ause- </a:t>
            </a:r>
            <a:r>
              <a:rPr lang="de-CH" sz="1200" b="1" kern="1200" dirty="0" smtClean="0">
                <a:solidFill>
                  <a:schemeClr val="tx1"/>
                </a:solidFill>
                <a:latin typeface="+mn-lt"/>
                <a:ea typeface="+mn-ea"/>
                <a:cs typeface="+mn-cs"/>
              </a:rPr>
              <a:t>E</a:t>
            </a:r>
            <a:r>
              <a:rPr lang="de-CH" sz="1200" kern="1200" dirty="0" smtClean="0">
                <a:solidFill>
                  <a:schemeClr val="tx1"/>
                </a:solidFill>
                <a:latin typeface="+mn-lt"/>
                <a:ea typeface="+mn-ea"/>
                <a:cs typeface="+mn-cs"/>
              </a:rPr>
              <a:t>is- </a:t>
            </a:r>
            <a:r>
              <a:rPr lang="de-CH" sz="1200" b="1" kern="1200" dirty="0" err="1" smtClean="0">
                <a:solidFill>
                  <a:schemeClr val="tx1"/>
                </a:solidFill>
                <a:latin typeface="+mn-lt"/>
                <a:ea typeface="+mn-ea"/>
                <a:cs typeface="+mn-cs"/>
              </a:rPr>
              <a:t>C</a:t>
            </a:r>
            <a:r>
              <a:rPr lang="de-CH" sz="1200" kern="1200" dirty="0" err="1" smtClean="0">
                <a:solidFill>
                  <a:schemeClr val="tx1"/>
                </a:solidFill>
                <a:latin typeface="+mn-lt"/>
                <a:ea typeface="+mn-ea"/>
                <a:cs typeface="+mn-cs"/>
              </a:rPr>
              <a:t>ompression</a:t>
            </a:r>
            <a:r>
              <a:rPr lang="de-CH" sz="1200" kern="1200" dirty="0" smtClean="0">
                <a:solidFill>
                  <a:schemeClr val="tx1"/>
                </a:solidFill>
                <a:latin typeface="+mn-lt"/>
                <a:ea typeface="+mn-ea"/>
                <a:cs typeface="+mn-cs"/>
              </a:rPr>
              <a:t>- </a:t>
            </a:r>
            <a:r>
              <a:rPr lang="de-CH" sz="1200" b="1" kern="1200" dirty="0" smtClean="0">
                <a:solidFill>
                  <a:schemeClr val="tx1"/>
                </a:solidFill>
                <a:latin typeface="+mn-lt"/>
                <a:ea typeface="+mn-ea"/>
                <a:cs typeface="+mn-cs"/>
              </a:rPr>
              <a:t>H</a:t>
            </a:r>
            <a:r>
              <a:rPr lang="de-CH" sz="1200" kern="1200" dirty="0" smtClean="0">
                <a:solidFill>
                  <a:schemeClr val="tx1"/>
                </a:solidFill>
                <a:latin typeface="+mn-lt"/>
                <a:ea typeface="+mn-ea"/>
                <a:cs typeface="+mn-cs"/>
              </a:rPr>
              <a:t>ochlagern</a:t>
            </a:r>
          </a:p>
          <a:p>
            <a:pPr lvl="0"/>
            <a:r>
              <a:rPr lang="de-CH" sz="1200" kern="1200" dirty="0" smtClean="0">
                <a:solidFill>
                  <a:schemeClr val="tx1"/>
                </a:solidFill>
                <a:latin typeface="+mn-lt"/>
                <a:ea typeface="+mn-ea"/>
                <a:cs typeface="+mn-cs"/>
              </a:rPr>
              <a:t>Zur Kontrolle zum Arzt</a:t>
            </a: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(Hintergrundinformation für Klassenlehrer: Symptome: Schmerzen, Bewegungseinschränkung, Schwellung, später selten Blauverfärbung der Haut)</a:t>
            </a:r>
          </a:p>
          <a:p>
            <a:r>
              <a:rPr lang="de-CH" sz="1200" kern="1200" dirty="0" smtClean="0">
                <a:solidFill>
                  <a:schemeClr val="tx1"/>
                </a:solidFill>
                <a:latin typeface="+mn-lt"/>
                <a:ea typeface="+mn-ea"/>
                <a:cs typeface="+mn-cs"/>
              </a:rPr>
              <a:t/>
            </a:r>
            <a:br>
              <a:rPr lang="de-CH" sz="1200" kern="1200" dirty="0" smtClean="0">
                <a:solidFill>
                  <a:schemeClr val="tx1"/>
                </a:solidFill>
                <a:latin typeface="+mn-lt"/>
                <a:ea typeface="+mn-ea"/>
                <a:cs typeface="+mn-cs"/>
              </a:rPr>
            </a:br>
            <a:r>
              <a:rPr lang="de-CH" sz="1200" b="1" kern="1200" dirty="0" smtClean="0">
                <a:solidFill>
                  <a:schemeClr val="tx1"/>
                </a:solidFill>
                <a:latin typeface="+mn-lt"/>
                <a:ea typeface="+mn-ea"/>
                <a:cs typeface="+mn-cs"/>
              </a:rPr>
              <a:t>Was sind die Erste Hilfe Massnahmen bei Verrenkung?</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a:t>
            </a:r>
          </a:p>
          <a:p>
            <a:pPr lvl="0"/>
            <a:r>
              <a:rPr lang="de-CH" sz="1200" b="1" kern="1200" dirty="0" smtClean="0">
                <a:solidFill>
                  <a:schemeClr val="tx1"/>
                </a:solidFill>
                <a:latin typeface="+mn-lt"/>
                <a:ea typeface="+mn-ea"/>
                <a:cs typeface="+mn-cs"/>
              </a:rPr>
              <a:t>Verrenkung (Luxation)</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(Bsp.: Eine Trennung und Verschiebung der Gelenkteile)</a:t>
            </a:r>
          </a:p>
          <a:p>
            <a:r>
              <a:rPr lang="de-CH" sz="1200" kern="1200" dirty="0" smtClean="0">
                <a:solidFill>
                  <a:schemeClr val="tx1"/>
                </a:solidFill>
                <a:latin typeface="+mn-lt"/>
                <a:ea typeface="+mn-ea"/>
                <a:cs typeface="+mn-cs"/>
              </a:rPr>
              <a:t> </a:t>
            </a:r>
          </a:p>
          <a:p>
            <a:pPr lvl="0"/>
            <a:r>
              <a:rPr lang="de-CH" sz="1200" kern="1200" dirty="0" smtClean="0">
                <a:solidFill>
                  <a:schemeClr val="tx1"/>
                </a:solidFill>
                <a:latin typeface="+mn-lt"/>
                <a:ea typeface="+mn-ea"/>
                <a:cs typeface="+mn-cs"/>
              </a:rPr>
              <a:t>Verletztes Gelenk nicht mehr bewegen</a:t>
            </a:r>
          </a:p>
          <a:p>
            <a:pPr lvl="0"/>
            <a:r>
              <a:rPr lang="de-CH" sz="1200" kern="1200" dirty="0" smtClean="0">
                <a:solidFill>
                  <a:schemeClr val="tx1"/>
                </a:solidFill>
                <a:latin typeface="+mn-lt"/>
                <a:ea typeface="+mn-ea"/>
                <a:cs typeface="+mn-cs"/>
              </a:rPr>
              <a:t>Durchblutung, Sensibilität und Motorik prüfen</a:t>
            </a:r>
          </a:p>
          <a:p>
            <a:pPr lvl="0"/>
            <a:r>
              <a:rPr lang="de-CH" sz="1200" kern="1200" dirty="0" smtClean="0">
                <a:solidFill>
                  <a:schemeClr val="tx1"/>
                </a:solidFill>
                <a:latin typeface="+mn-lt"/>
                <a:ea typeface="+mn-ea"/>
                <a:cs typeface="+mn-cs"/>
              </a:rPr>
              <a:t>Die Verrenkung darf nur von einem Arzt eingerenkt werden</a:t>
            </a:r>
          </a:p>
          <a:p>
            <a:pPr lvl="0"/>
            <a:r>
              <a:rPr lang="de-CH" sz="1200" kern="1200" dirty="0" smtClean="0">
                <a:solidFill>
                  <a:schemeClr val="tx1"/>
                </a:solidFill>
                <a:latin typeface="+mn-lt"/>
                <a:ea typeface="+mn-ea"/>
                <a:cs typeface="+mn-cs"/>
              </a:rPr>
              <a:t>Bei Durchblutungs- und Sensibilitätsstörung: Alarmieren</a:t>
            </a:r>
          </a:p>
          <a:p>
            <a:pPr lvl="0"/>
            <a:r>
              <a:rPr lang="de-CH" sz="1200" kern="1200" dirty="0" smtClean="0">
                <a:solidFill>
                  <a:schemeClr val="tx1"/>
                </a:solidFill>
                <a:latin typeface="+mn-lt"/>
                <a:ea typeface="+mn-ea"/>
                <a:cs typeface="+mn-cs"/>
              </a:rPr>
              <a:t>Verletztes Gelenk ruhig stellen</a:t>
            </a: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(Hintergrundinformation für Klassenlehrer: Symptome: Schmerzen, Schwellung, Blauverfärbung, Bewegungseinschränkung, Verformung)</a:t>
            </a:r>
          </a:p>
          <a:p>
            <a:r>
              <a:rPr lang="de-CH" sz="1200" kern="1200" dirty="0" smtClean="0">
                <a:solidFill>
                  <a:schemeClr val="tx1"/>
                </a:solidFill>
                <a:latin typeface="+mn-lt"/>
                <a:ea typeface="+mn-ea"/>
                <a:cs typeface="+mn-cs"/>
              </a:rPr>
              <a:t> </a:t>
            </a:r>
          </a:p>
          <a:p>
            <a:r>
              <a:rPr lang="de-CH" sz="1200" b="1" kern="1200" dirty="0" smtClean="0">
                <a:solidFill>
                  <a:schemeClr val="tx1"/>
                </a:solidFill>
                <a:latin typeface="+mn-lt"/>
                <a:ea typeface="+mn-ea"/>
                <a:cs typeface="+mn-cs"/>
              </a:rPr>
              <a:t>Was sind die Erste Hilfe Massnahmen bei Knochenbrüchen?</a:t>
            </a:r>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 </a:t>
            </a:r>
          </a:p>
          <a:p>
            <a:pPr lvl="0"/>
            <a:r>
              <a:rPr lang="de-CH" sz="1200" b="1" kern="1200" dirty="0" smtClean="0">
                <a:solidFill>
                  <a:schemeClr val="tx1"/>
                </a:solidFill>
                <a:latin typeface="+mn-lt"/>
                <a:ea typeface="+mn-ea"/>
                <a:cs typeface="+mn-cs"/>
              </a:rPr>
              <a:t>Knochenbruch</a:t>
            </a:r>
            <a:endParaRPr lang="de-CH"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 </a:t>
            </a:r>
            <a:endParaRPr lang="de-CH" sz="1200" kern="1200" dirty="0" smtClean="0">
              <a:solidFill>
                <a:schemeClr val="tx1"/>
              </a:solidFill>
              <a:latin typeface="+mn-lt"/>
              <a:ea typeface="+mn-ea"/>
              <a:cs typeface="+mn-cs"/>
            </a:endParaRPr>
          </a:p>
          <a:p>
            <a:pPr lvl="0"/>
            <a:r>
              <a:rPr lang="de-CH" sz="1200" kern="1200" dirty="0" smtClean="0">
                <a:solidFill>
                  <a:schemeClr val="tx1"/>
                </a:solidFill>
                <a:latin typeface="+mn-lt"/>
                <a:ea typeface="+mn-ea"/>
                <a:cs typeface="+mn-cs"/>
              </a:rPr>
              <a:t>Den verletzten Teil so wenig wie möglich bewegen </a:t>
            </a:r>
          </a:p>
          <a:p>
            <a:pPr lvl="0"/>
            <a:r>
              <a:rPr lang="de-CH" sz="1200" kern="1200" dirty="0" smtClean="0">
                <a:solidFill>
                  <a:schemeClr val="tx1"/>
                </a:solidFill>
                <a:latin typeface="+mn-lt"/>
                <a:ea typeface="+mn-ea"/>
                <a:cs typeface="+mn-cs"/>
              </a:rPr>
              <a:t>Alarmieren</a:t>
            </a:r>
          </a:p>
          <a:p>
            <a:pPr lvl="0"/>
            <a:r>
              <a:rPr lang="de-CH" sz="1200" kern="1200" dirty="0" smtClean="0">
                <a:solidFill>
                  <a:schemeClr val="tx1"/>
                </a:solidFill>
                <a:latin typeface="+mn-lt"/>
                <a:ea typeface="+mn-ea"/>
                <a:cs typeface="+mn-cs"/>
              </a:rPr>
              <a:t>Bei geschlossenem Bruch kühlen, bei offenem Bruch und starker Blutung: Blutstillung</a:t>
            </a:r>
          </a:p>
          <a:p>
            <a:pPr lvl="0"/>
            <a:r>
              <a:rPr lang="de-CH" sz="1200" kern="1200" dirty="0" smtClean="0">
                <a:solidFill>
                  <a:schemeClr val="tx1"/>
                </a:solidFill>
                <a:latin typeface="+mn-lt"/>
                <a:ea typeface="+mn-ea"/>
                <a:cs typeface="+mn-cs"/>
              </a:rPr>
              <a:t>Betreuung und Überwachung</a:t>
            </a: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a:t>
            </a:r>
            <a:r>
              <a:rPr lang="de-CH" sz="1200" kern="1200" dirty="0" err="1" smtClean="0">
                <a:solidFill>
                  <a:schemeClr val="tx1"/>
                </a:solidFill>
                <a:latin typeface="+mn-lt"/>
                <a:ea typeface="+mn-ea"/>
                <a:cs typeface="+mn-cs"/>
              </a:rPr>
              <a:t>Hintergundinformation</a:t>
            </a:r>
            <a:r>
              <a:rPr lang="de-CH" sz="1200" kern="1200" dirty="0" smtClean="0">
                <a:solidFill>
                  <a:schemeClr val="tx1"/>
                </a:solidFill>
                <a:latin typeface="+mn-lt"/>
                <a:ea typeface="+mn-ea"/>
                <a:cs typeface="+mn-cs"/>
              </a:rPr>
              <a:t> für Klassenlehrer: Symptome: Schmerzen, Fehlstellung, Bewegungseinschränkung, sichtbar gebrochene Knochenteile, Schwellung, Blauverfärbung) </a:t>
            </a: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Fazit: Bei Sportverletzungen wie Verstauchungen oder Muskelverletzungen sind Erste Hilfe Massnahmen nach PECH-Schema wirkungsvoll und hilfreich. Bei anderen Verletzungen wie Knochenbrüche steht die Alarmierung als Erste Hilfe Massnahme im Vordergrund! Im Zweifelsfalle immer einen Arzt aufsuchen oder Alarmieren! Wichtig: Wir Samariter als ausgebildete Laienhelfer stehen am Anfang der Rettungskette. Je früher alarmiert wird, desto früher trifft professionelle Hilfe mit z.B. Medikamenten, Infusionen </a:t>
            </a:r>
            <a:r>
              <a:rPr lang="de-CH" sz="1200" kern="1200" dirty="0" err="1" smtClean="0">
                <a:solidFill>
                  <a:schemeClr val="tx1"/>
                </a:solidFill>
                <a:latin typeface="+mn-lt"/>
                <a:ea typeface="+mn-ea"/>
                <a:cs typeface="+mn-cs"/>
              </a:rPr>
              <a:t>ect</a:t>
            </a:r>
            <a:r>
              <a:rPr lang="de-CH" sz="1200" kern="1200" dirty="0" smtClean="0">
                <a:solidFill>
                  <a:schemeClr val="tx1"/>
                </a:solidFill>
                <a:latin typeface="+mn-lt"/>
                <a:ea typeface="+mn-ea"/>
                <a:cs typeface="+mn-cs"/>
              </a:rPr>
              <a:t>. ein. Der Patient wird seinem "Erst Helfer" dankbar sein, wenn dieser dafür sorgt, dass er schnellstmöglich, bestmöglich (eben inklusive Infusion, Medikamente, Ultraschall, Röntgen, </a:t>
            </a:r>
            <a:r>
              <a:rPr lang="de-CH" sz="1200" kern="1200" dirty="0" err="1" smtClean="0">
                <a:solidFill>
                  <a:schemeClr val="tx1"/>
                </a:solidFill>
                <a:latin typeface="+mn-lt"/>
                <a:ea typeface="+mn-ea"/>
                <a:cs typeface="+mn-cs"/>
              </a:rPr>
              <a:t>ect</a:t>
            </a:r>
            <a:r>
              <a:rPr lang="de-CH" sz="1200" kern="1200" dirty="0" smtClean="0">
                <a:solidFill>
                  <a:schemeClr val="tx1"/>
                </a:solidFill>
                <a:latin typeface="+mn-lt"/>
                <a:ea typeface="+mn-ea"/>
                <a:cs typeface="+mn-cs"/>
              </a:rPr>
              <a:t>.) versorgt wird!</a:t>
            </a:r>
          </a:p>
          <a:p>
            <a:endParaRPr lang="de-CH" dirty="0" smtClean="0"/>
          </a:p>
        </p:txBody>
      </p:sp>
      <p:sp>
        <p:nvSpPr>
          <p:cNvPr id="5632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1CA32B-2102-4305-AB8F-AC535CD802A2}" type="slidenum">
              <a:rPr lang="de-CH" smtClean="0"/>
              <a:pPr/>
              <a:t>5</a:t>
            </a:fld>
            <a:endParaRPr lang="de-CH"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Nr. 7, der "Verschlussstreifen" bildet den Anfang vom "Abschluss".</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33</a:t>
            </a:fld>
            <a:endParaRPr lang="de-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Nr. 7-14 bilden den Dachziegelverband. (Je nach Handgrösse sind hier mehr oder weniger </a:t>
            </a:r>
            <a:r>
              <a:rPr lang="de-CH" sz="1200" kern="1200" dirty="0" err="1" smtClean="0">
                <a:solidFill>
                  <a:schemeClr val="tx1"/>
                </a:solidFill>
                <a:latin typeface="+mn-lt"/>
                <a:ea typeface="+mn-ea"/>
                <a:cs typeface="+mn-cs"/>
              </a:rPr>
              <a:t>Tapestreifen</a:t>
            </a:r>
            <a:r>
              <a:rPr lang="de-CH" sz="1200" kern="1200" dirty="0" smtClean="0">
                <a:solidFill>
                  <a:schemeClr val="tx1"/>
                </a:solidFill>
                <a:latin typeface="+mn-lt"/>
                <a:ea typeface="+mn-ea"/>
                <a:cs typeface="+mn-cs"/>
              </a:rPr>
              <a:t> nötig.)</a:t>
            </a:r>
          </a:p>
          <a:p>
            <a:r>
              <a:rPr lang="de-CH" sz="1200" kern="1200" dirty="0" smtClean="0">
                <a:solidFill>
                  <a:schemeClr val="tx1"/>
                </a:solidFill>
                <a:latin typeface="+mn-lt"/>
                <a:ea typeface="+mn-ea"/>
                <a:cs typeface="+mn-cs"/>
              </a:rPr>
              <a:t> </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34</a:t>
            </a:fld>
            <a:endParaRPr lang="de-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b="1" kern="1200" dirty="0" smtClean="0">
                <a:solidFill>
                  <a:schemeClr val="tx1"/>
                </a:solidFill>
                <a:latin typeface="+mn-lt"/>
                <a:ea typeface="+mn-ea"/>
                <a:cs typeface="+mn-cs"/>
              </a:rPr>
              <a:t>Demo: </a:t>
            </a:r>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Das Anlegen des Handgelenk-</a:t>
            </a:r>
            <a:r>
              <a:rPr lang="de-CH" sz="1200" kern="1200" dirty="0" err="1" smtClean="0">
                <a:solidFill>
                  <a:schemeClr val="tx1"/>
                </a:solidFill>
                <a:latin typeface="+mn-lt"/>
                <a:ea typeface="+mn-ea"/>
                <a:cs typeface="+mn-cs"/>
              </a:rPr>
              <a:t>Tapeverbandes</a:t>
            </a:r>
            <a:r>
              <a:rPr lang="de-CH" sz="1200" kern="1200" dirty="0" smtClean="0">
                <a:solidFill>
                  <a:schemeClr val="tx1"/>
                </a:solidFill>
                <a:latin typeface="+mn-lt"/>
                <a:ea typeface="+mn-ea"/>
                <a:cs typeface="+mn-cs"/>
              </a:rPr>
              <a:t> wird an einem Teilnehmenden praktisch demonstriert. Zur Unterstützung Folie 26-34 parallel laufen lassen. Dieser </a:t>
            </a:r>
            <a:r>
              <a:rPr lang="de-CH" sz="1200" kern="1200" dirty="0" err="1" smtClean="0">
                <a:solidFill>
                  <a:schemeClr val="tx1"/>
                </a:solidFill>
                <a:latin typeface="+mn-lt"/>
                <a:ea typeface="+mn-ea"/>
                <a:cs typeface="+mn-cs"/>
              </a:rPr>
              <a:t>Tapeverband</a:t>
            </a:r>
            <a:r>
              <a:rPr lang="de-CH" sz="1200" kern="1200" dirty="0" smtClean="0">
                <a:solidFill>
                  <a:schemeClr val="tx1"/>
                </a:solidFill>
                <a:latin typeface="+mn-lt"/>
                <a:ea typeface="+mn-ea"/>
                <a:cs typeface="+mn-cs"/>
              </a:rPr>
              <a:t> hat das Ziel das Handgelenk zu stabilisieren. Wird beispielsweise angewendet beim: Eishockey, Volleyball, Handball, </a:t>
            </a:r>
            <a:r>
              <a:rPr lang="de-CH" sz="1200" kern="1200" dirty="0" err="1" smtClean="0">
                <a:solidFill>
                  <a:schemeClr val="tx1"/>
                </a:solidFill>
                <a:latin typeface="+mn-lt"/>
                <a:ea typeface="+mn-ea"/>
                <a:cs typeface="+mn-cs"/>
              </a:rPr>
              <a:t>ect</a:t>
            </a:r>
            <a:r>
              <a:rPr lang="de-CH" sz="1200" kern="1200" dirty="0" smtClean="0">
                <a:solidFill>
                  <a:schemeClr val="tx1"/>
                </a:solidFill>
                <a:latin typeface="+mn-lt"/>
                <a:ea typeface="+mn-ea"/>
                <a:cs typeface="+mn-cs"/>
              </a:rPr>
              <a:t>.</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35</a:t>
            </a:fld>
            <a:endParaRPr lang="de-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Die vorhandenen Anker (Nr.1 und 2) bilden die "Basis".</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36</a:t>
            </a:fld>
            <a:endParaRPr lang="de-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Zum </a:t>
            </a:r>
            <a:r>
              <a:rPr lang="de-CH" sz="1200" kern="1200" dirty="0" err="1" smtClean="0">
                <a:solidFill>
                  <a:schemeClr val="tx1"/>
                </a:solidFill>
                <a:latin typeface="+mn-lt"/>
                <a:ea typeface="+mn-ea"/>
                <a:cs typeface="+mn-cs"/>
              </a:rPr>
              <a:t>Tapen</a:t>
            </a:r>
            <a:r>
              <a:rPr lang="de-CH" sz="1200" kern="1200" dirty="0" smtClean="0">
                <a:solidFill>
                  <a:schemeClr val="tx1"/>
                </a:solidFill>
                <a:latin typeface="+mn-lt"/>
                <a:ea typeface="+mn-ea"/>
                <a:cs typeface="+mn-cs"/>
              </a:rPr>
              <a:t> soll das Handgelenk aufwärts angewinkelt werden. (Funktionsstellung). Nr. 3 wird auf dem ersten "Anker" angelegt und stramm (in Pfeilrichtung) zum zweiten "Anker" gezogen und befestigt.</a:t>
            </a:r>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37</a:t>
            </a:fld>
            <a:endParaRPr lang="de-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Nr. 4 wird auf dem ersten "Anker" angelegt und diagonal, stramm zum zweiten "Anker" gezogen und befestigt.</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38</a:t>
            </a:fld>
            <a:endParaRPr lang="de-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Nr. 5 wird auf dem ersten "Anker" angelegt und diagonal (entgegengesetzt zu Nr.4), stramm zum zweiten "Anker" gezogen und befestigt.</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39</a:t>
            </a:fld>
            <a:endParaRPr lang="de-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Nr. 6 Nr. wird auf dem ersten "Anker" angelegt und stramm (in Pfeilrichtung) zum zweiten "Anker" gezogen und befestigt.</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40</a:t>
            </a:fld>
            <a:endParaRPr lang="de-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Nr. 7, der "Verschlussstreifen" bildet den Anfang vom "Abschluss". Nr. 7-15 bilden den Dachziegelverband. (Je nach Handgrösse sind hier mehr oder weniger </a:t>
            </a:r>
            <a:r>
              <a:rPr lang="de-CH" sz="1200" kern="1200" dirty="0" err="1" smtClean="0">
                <a:solidFill>
                  <a:schemeClr val="tx1"/>
                </a:solidFill>
                <a:latin typeface="+mn-lt"/>
                <a:ea typeface="+mn-ea"/>
                <a:cs typeface="+mn-cs"/>
              </a:rPr>
              <a:t>Tapestreifen</a:t>
            </a:r>
            <a:r>
              <a:rPr lang="de-CH" sz="1200" kern="1200" dirty="0" smtClean="0">
                <a:solidFill>
                  <a:schemeClr val="tx1"/>
                </a:solidFill>
                <a:latin typeface="+mn-lt"/>
                <a:ea typeface="+mn-ea"/>
                <a:cs typeface="+mn-cs"/>
              </a:rPr>
              <a:t> nötig.)</a:t>
            </a:r>
          </a:p>
          <a:p>
            <a:pPr marL="0" marR="0" indent="0" algn="l" defTabSz="914400" rtl="0" eaLnBrk="0" fontAlgn="base" latinLnBrk="0" hangingPunct="0">
              <a:lnSpc>
                <a:spcPct val="100000"/>
              </a:lnSpc>
              <a:spcBef>
                <a:spcPct val="30000"/>
              </a:spcBef>
              <a:spcAft>
                <a:spcPct val="0"/>
              </a:spcAft>
              <a:buClrTx/>
              <a:buSzTx/>
              <a:buFontTx/>
              <a:buNone/>
              <a:tabLst/>
              <a:defRPr/>
            </a:pPr>
            <a:endParaRPr lang="de-CH"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(Die geklebten Tapes werden von den Klassenlehrern begutachtet und besprochen, allfällige Hinweise, Korrekturen können mit einem Filzstift auf den Verband gezeichnet werden)</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41</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sz="1200" kern="1200" dirty="0" smtClean="0">
                <a:solidFill>
                  <a:schemeClr val="tx1"/>
                </a:solidFill>
                <a:latin typeface="+mn-lt"/>
                <a:ea typeface="+mn-ea"/>
                <a:cs typeface="+mn-cs"/>
              </a:rPr>
              <a:t>Erklärungen zum PECH-Schema: </a:t>
            </a:r>
          </a:p>
          <a:p>
            <a:r>
              <a:rPr lang="de-CH" sz="1200" kern="1200" dirty="0" smtClean="0">
                <a:solidFill>
                  <a:schemeClr val="tx1"/>
                </a:solidFill>
                <a:latin typeface="+mn-lt"/>
                <a:ea typeface="+mn-ea"/>
                <a:cs typeface="+mn-cs"/>
              </a:rPr>
              <a:t>Verstauchungen und Muskelverletzungen werden nach dem PECH-Schema behandelt:</a:t>
            </a:r>
          </a:p>
          <a:p>
            <a:endParaRPr lang="de-CH"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P</a:t>
            </a:r>
            <a:r>
              <a:rPr lang="de-CH" sz="1200" b="0" kern="1200" dirty="0" smtClean="0">
                <a:solidFill>
                  <a:schemeClr val="tx1"/>
                </a:solidFill>
                <a:latin typeface="+mn-lt"/>
                <a:ea typeface="+mn-ea"/>
                <a:cs typeface="+mn-cs"/>
              </a:rPr>
              <a:t>ause- </a:t>
            </a:r>
            <a:r>
              <a:rPr lang="de-CH" sz="1200" b="1" kern="1200" dirty="0" smtClean="0">
                <a:solidFill>
                  <a:schemeClr val="tx1"/>
                </a:solidFill>
                <a:latin typeface="+mn-lt"/>
                <a:ea typeface="+mn-ea"/>
                <a:cs typeface="+mn-cs"/>
              </a:rPr>
              <a:t>E</a:t>
            </a:r>
            <a:r>
              <a:rPr lang="de-CH" sz="1200" b="0" kern="1200" dirty="0" smtClean="0">
                <a:solidFill>
                  <a:schemeClr val="tx1"/>
                </a:solidFill>
                <a:latin typeface="+mn-lt"/>
                <a:ea typeface="+mn-ea"/>
                <a:cs typeface="+mn-cs"/>
              </a:rPr>
              <a:t>is- </a:t>
            </a:r>
            <a:r>
              <a:rPr lang="de-CH" sz="1200" b="1" kern="1200" dirty="0" err="1" smtClean="0">
                <a:solidFill>
                  <a:schemeClr val="tx1"/>
                </a:solidFill>
                <a:latin typeface="+mn-lt"/>
                <a:ea typeface="+mn-ea"/>
                <a:cs typeface="+mn-cs"/>
              </a:rPr>
              <a:t>C</a:t>
            </a:r>
            <a:r>
              <a:rPr lang="de-CH" sz="1200" b="0" kern="1200" dirty="0" err="1" smtClean="0">
                <a:solidFill>
                  <a:schemeClr val="tx1"/>
                </a:solidFill>
                <a:latin typeface="+mn-lt"/>
                <a:ea typeface="+mn-ea"/>
                <a:cs typeface="+mn-cs"/>
              </a:rPr>
              <a:t>ompression</a:t>
            </a:r>
            <a:r>
              <a:rPr lang="de-CH" sz="1200" b="0" kern="1200" dirty="0" smtClean="0">
                <a:solidFill>
                  <a:schemeClr val="tx1"/>
                </a:solidFill>
                <a:latin typeface="+mn-lt"/>
                <a:ea typeface="+mn-ea"/>
                <a:cs typeface="+mn-cs"/>
              </a:rPr>
              <a:t>- </a:t>
            </a:r>
            <a:r>
              <a:rPr lang="de-CH" sz="1200" b="1" kern="1200" dirty="0" smtClean="0">
                <a:solidFill>
                  <a:schemeClr val="tx1"/>
                </a:solidFill>
                <a:latin typeface="+mn-lt"/>
                <a:ea typeface="+mn-ea"/>
                <a:cs typeface="+mn-cs"/>
              </a:rPr>
              <a:t>H</a:t>
            </a:r>
            <a:r>
              <a:rPr lang="de-CH" sz="1200" b="0" kern="1200" dirty="0" smtClean="0">
                <a:solidFill>
                  <a:schemeClr val="tx1"/>
                </a:solidFill>
                <a:latin typeface="+mn-lt"/>
                <a:ea typeface="+mn-ea"/>
                <a:cs typeface="+mn-cs"/>
              </a:rPr>
              <a:t>ochlagern</a:t>
            </a:r>
          </a:p>
          <a:p>
            <a:r>
              <a:rPr lang="de-CH" sz="1200" kern="1200" dirty="0" smtClean="0">
                <a:solidFill>
                  <a:schemeClr val="tx1"/>
                </a:solidFill>
                <a:latin typeface="+mn-lt"/>
                <a:ea typeface="+mn-ea"/>
                <a:cs typeface="+mn-cs"/>
              </a:rPr>
              <a:t> </a:t>
            </a:r>
          </a:p>
          <a:p>
            <a:r>
              <a:rPr lang="de-CH" sz="1200" b="1" kern="1200" dirty="0" smtClean="0">
                <a:solidFill>
                  <a:schemeClr val="tx1"/>
                </a:solidFill>
                <a:latin typeface="+mn-lt"/>
                <a:ea typeface="+mn-ea"/>
                <a:cs typeface="+mn-cs"/>
              </a:rPr>
              <a:t>Pause: </a:t>
            </a:r>
            <a:r>
              <a:rPr lang="de-CH" sz="1200" kern="1200" dirty="0" smtClean="0">
                <a:solidFill>
                  <a:schemeClr val="tx1"/>
                </a:solidFill>
                <a:latin typeface="+mn-lt"/>
                <a:ea typeface="+mn-ea"/>
                <a:cs typeface="+mn-cs"/>
              </a:rPr>
              <a:t>Jede Bewegung vermeiden. Die betroffene Körperregion ruhig stellen.</a:t>
            </a:r>
          </a:p>
          <a:p>
            <a:endParaRPr lang="de-CH" sz="1200" b="1"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Eis:</a:t>
            </a:r>
            <a:r>
              <a:rPr lang="de-CH" sz="1200" kern="1200" dirty="0" smtClean="0">
                <a:solidFill>
                  <a:schemeClr val="tx1"/>
                </a:solidFill>
                <a:latin typeface="+mn-lt"/>
                <a:ea typeface="+mn-ea"/>
                <a:cs typeface="+mn-cs"/>
              </a:rPr>
              <a:t> Kältebeutel (</a:t>
            </a:r>
            <a:r>
              <a:rPr lang="de-CH" sz="1200" kern="1200" dirty="0" err="1" smtClean="0">
                <a:solidFill>
                  <a:schemeClr val="tx1"/>
                </a:solidFill>
                <a:latin typeface="+mn-lt"/>
                <a:ea typeface="+mn-ea"/>
                <a:cs typeface="+mn-cs"/>
              </a:rPr>
              <a:t>Coolpack</a:t>
            </a:r>
            <a:r>
              <a:rPr lang="de-CH" sz="1200" kern="1200" dirty="0" smtClean="0">
                <a:solidFill>
                  <a:schemeClr val="tx1"/>
                </a:solidFill>
                <a:latin typeface="+mn-lt"/>
                <a:ea typeface="+mn-ea"/>
                <a:cs typeface="+mn-cs"/>
              </a:rPr>
              <a:t>) oder Eis in einem Plastikbeutel nicht direkt auf die Haut legen, sondern mit einem Tuch umwickeln. Achtung: Gefahr von Erfrierung. Kältespray eignet sich nicht für eine tiefenwirksame und anhaltende Kühlung. Er kann lokale Erfrierungen verursachen. 	</a:t>
            </a:r>
          </a:p>
          <a:p>
            <a:r>
              <a:rPr lang="de-CH" sz="1200" kern="1200" dirty="0" smtClean="0">
                <a:solidFill>
                  <a:schemeClr val="tx1"/>
                </a:solidFill>
                <a:latin typeface="+mn-lt"/>
                <a:ea typeface="+mn-ea"/>
                <a:cs typeface="+mn-cs"/>
              </a:rPr>
              <a:t>Vorgehen beim Kühlen: 10-20 Min. kühlen, 20 Min. Pause, danach in diesem Intervall weiter kühlen, bis die Schwellung zurückgeht. Durch die Kälteanwendung werden die Blutgefässe lokal verengt. Die Kälte wirkt schmerzlindernd und entzündungshemmend und führt somit auch zu einer Verminderung der Schwellung.</a:t>
            </a:r>
          </a:p>
          <a:p>
            <a:endParaRPr lang="de-CH" sz="1200" b="1" kern="1200" dirty="0" smtClean="0">
              <a:solidFill>
                <a:schemeClr val="tx1"/>
              </a:solidFill>
              <a:latin typeface="+mn-lt"/>
              <a:ea typeface="+mn-ea"/>
              <a:cs typeface="+mn-cs"/>
            </a:endParaRPr>
          </a:p>
          <a:p>
            <a:r>
              <a:rPr lang="de-CH" sz="1200" b="1" kern="1200" dirty="0" err="1" smtClean="0">
                <a:solidFill>
                  <a:schemeClr val="tx1"/>
                </a:solidFill>
                <a:latin typeface="+mn-lt"/>
                <a:ea typeface="+mn-ea"/>
                <a:cs typeface="+mn-cs"/>
              </a:rPr>
              <a:t>Compression</a:t>
            </a:r>
            <a:r>
              <a:rPr lang="de-CH" sz="1200" b="1" kern="1200" dirty="0" smtClean="0">
                <a:solidFill>
                  <a:schemeClr val="tx1"/>
                </a:solidFill>
                <a:latin typeface="+mn-lt"/>
                <a:ea typeface="+mn-ea"/>
                <a:cs typeface="+mn-cs"/>
              </a:rPr>
              <a:t>:</a:t>
            </a:r>
            <a:r>
              <a:rPr lang="de-CH" sz="1200" kern="1200" dirty="0" smtClean="0">
                <a:solidFill>
                  <a:schemeClr val="tx1"/>
                </a:solidFill>
                <a:latin typeface="+mn-lt"/>
                <a:ea typeface="+mn-ea"/>
                <a:cs typeface="+mn-cs"/>
              </a:rPr>
              <a:t> Auf die betroffene Körperregion wird mit einem Kompressionsverband Druck erzeugt. Durchblutung, Sensibilität und Motorik regelmässig überprüfen.</a:t>
            </a:r>
          </a:p>
          <a:p>
            <a:endParaRPr lang="de-CH" sz="1200" kern="1200" dirty="0" smtClean="0">
              <a:solidFill>
                <a:schemeClr val="tx1"/>
              </a:solidFill>
              <a:latin typeface="+mn-lt"/>
              <a:ea typeface="+mn-ea"/>
              <a:cs typeface="+mn-cs"/>
            </a:endParaRPr>
          </a:p>
          <a:p>
            <a:r>
              <a:rPr lang="de-CH" sz="1200" b="1" kern="1200" dirty="0" smtClean="0">
                <a:solidFill>
                  <a:schemeClr val="tx1"/>
                </a:solidFill>
                <a:latin typeface="+mn-lt"/>
                <a:ea typeface="+mn-ea"/>
                <a:cs typeface="+mn-cs"/>
              </a:rPr>
              <a:t>Hochlagern: </a:t>
            </a:r>
            <a:r>
              <a:rPr lang="de-CH" sz="1200" kern="1200" dirty="0" smtClean="0">
                <a:solidFill>
                  <a:schemeClr val="tx1"/>
                </a:solidFill>
                <a:latin typeface="+mn-lt"/>
                <a:ea typeface="+mn-ea"/>
                <a:cs typeface="+mn-cs"/>
              </a:rPr>
              <a:t>Die betroffene Körperregion hochlagern</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6</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Ein plötzlicher starker </a:t>
            </a:r>
            <a:r>
              <a:rPr lang="de-CH" sz="1200" u="none" strike="noStrike" kern="1200" dirty="0" smtClean="0">
                <a:solidFill>
                  <a:schemeClr val="tx1"/>
                </a:solidFill>
                <a:latin typeface="+mn-lt"/>
                <a:ea typeface="+mn-ea"/>
                <a:cs typeface="+mn-cs"/>
              </a:rPr>
              <a:t>Schmerz</a:t>
            </a:r>
            <a:r>
              <a:rPr lang="de-CH" sz="1200" kern="1200" dirty="0" smtClean="0">
                <a:solidFill>
                  <a:schemeClr val="tx1"/>
                </a:solidFill>
                <a:latin typeface="+mn-lt"/>
                <a:ea typeface="+mn-ea"/>
                <a:cs typeface="+mn-cs"/>
              </a:rPr>
              <a:t>, zum Beispiel im Oberschenkel ist eines der typischen Symptome bei einem Muskelfaserriss. Diese Sportlerin beschrieb die Schmerzen als messerstichartig. Außerdem war das Bein nur noch eingeschränkt beweglich. Sie bemerkte sofort, dass der Muskel an Kraft verlor und sie das Bein nicht mehr belasten konnte. Leider wurde die Verletzung erst im Spital behandelt und untersucht.</a:t>
            </a:r>
          </a:p>
          <a:p>
            <a:r>
              <a:rPr lang="de-CH" sz="1200" kern="1200" dirty="0" smtClean="0">
                <a:solidFill>
                  <a:schemeClr val="tx1"/>
                </a:solidFill>
                <a:latin typeface="+mn-lt"/>
                <a:ea typeface="+mn-ea"/>
                <a:cs typeface="+mn-cs"/>
              </a:rPr>
              <a:t>Eine Erstversorgung gemäss PECH-Schema fand nicht statt.</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7</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smtClean="0">
                <a:solidFill>
                  <a:schemeClr val="tx1"/>
                </a:solidFill>
                <a:latin typeface="+mn-lt"/>
                <a:ea typeface="+mn-ea"/>
                <a:cs typeface="+mn-cs"/>
              </a:rPr>
              <a:t>Schliesslich musste das grosse Hämatom (Bluterguss) im Spital operativ entfernt werden.</a:t>
            </a:r>
          </a:p>
          <a:p>
            <a:r>
              <a:rPr lang="de-CH" sz="1200" kern="1200" dirty="0" smtClean="0">
                <a:solidFill>
                  <a:schemeClr val="tx1"/>
                </a:solidFill>
                <a:latin typeface="+mn-lt"/>
                <a:ea typeface="+mn-ea"/>
                <a:cs typeface="+mn-cs"/>
              </a:rPr>
              <a:t>Dieses Beispiel zeigt wie wichtig es ist, dass das PECH-Schema noch „auf Platz“ angewendet wird!</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8</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0" fontAlgn="base" hangingPunct="0"/>
            <a:r>
              <a:rPr lang="de-CH" sz="1200" kern="1200" dirty="0" smtClean="0">
                <a:solidFill>
                  <a:schemeClr val="tx1"/>
                </a:solidFill>
                <a:latin typeface="+mn-lt"/>
                <a:ea typeface="+mn-ea"/>
                <a:cs typeface="+mn-cs"/>
              </a:rPr>
              <a:t>Was ist nun </a:t>
            </a:r>
            <a:r>
              <a:rPr lang="de-CH" sz="1200" kern="1200" dirty="0" err="1" smtClean="0">
                <a:solidFill>
                  <a:schemeClr val="tx1"/>
                </a:solidFill>
                <a:latin typeface="+mn-lt"/>
                <a:ea typeface="+mn-ea"/>
                <a:cs typeface="+mn-cs"/>
              </a:rPr>
              <a:t>Taping</a:t>
            </a:r>
            <a:r>
              <a:rPr lang="de-CH" sz="1200" kern="1200" dirty="0" smtClean="0">
                <a:solidFill>
                  <a:schemeClr val="tx1"/>
                </a:solidFill>
                <a:latin typeface="+mn-lt"/>
                <a:ea typeface="+mn-ea"/>
                <a:cs typeface="+mn-cs"/>
              </a:rPr>
              <a:t>?</a:t>
            </a:r>
            <a:r>
              <a:rPr lang="de-CH" sz="1200" b="1" kern="1200" dirty="0" smtClean="0">
                <a:solidFill>
                  <a:schemeClr val="tx1"/>
                </a:solidFill>
                <a:latin typeface="+mn-lt"/>
                <a:ea typeface="+mn-ea"/>
                <a:cs typeface="+mn-cs"/>
              </a:rPr>
              <a:t> </a:t>
            </a:r>
            <a:r>
              <a:rPr lang="de-CH" sz="1200" kern="1200" dirty="0" err="1" smtClean="0">
                <a:solidFill>
                  <a:schemeClr val="tx1"/>
                </a:solidFill>
                <a:latin typeface="+mn-lt"/>
                <a:ea typeface="+mn-ea"/>
                <a:cs typeface="+mn-cs"/>
              </a:rPr>
              <a:t>Taping</a:t>
            </a:r>
            <a:r>
              <a:rPr lang="de-CH" sz="1200" kern="1200" dirty="0" smtClean="0">
                <a:solidFill>
                  <a:schemeClr val="tx1"/>
                </a:solidFill>
                <a:latin typeface="+mn-lt"/>
                <a:ea typeface="+mn-ea"/>
                <a:cs typeface="+mn-cs"/>
              </a:rPr>
              <a:t> ist eine spezielle Verbandstechnik mit elastischem oder unelastischem Pflaster, dem Tape. Das Prinzip beim </a:t>
            </a:r>
            <a:r>
              <a:rPr lang="de-CH" sz="1200" kern="1200" dirty="0" err="1" smtClean="0">
                <a:solidFill>
                  <a:schemeClr val="tx1"/>
                </a:solidFill>
                <a:latin typeface="+mn-lt"/>
                <a:ea typeface="+mn-ea"/>
                <a:cs typeface="+mn-cs"/>
              </a:rPr>
              <a:t>Taping</a:t>
            </a:r>
            <a:r>
              <a:rPr lang="de-CH" sz="1200" kern="1200" dirty="0" smtClean="0">
                <a:solidFill>
                  <a:schemeClr val="tx1"/>
                </a:solidFill>
                <a:latin typeface="+mn-lt"/>
                <a:ea typeface="+mn-ea"/>
                <a:cs typeface="+mn-cs"/>
              </a:rPr>
              <a:t> im Sport lautet: Grösstmögliche </a:t>
            </a:r>
            <a:r>
              <a:rPr lang="de-CH" sz="1200" kern="1200" dirty="0" err="1" smtClean="0">
                <a:solidFill>
                  <a:schemeClr val="tx1"/>
                </a:solidFill>
                <a:latin typeface="+mn-lt"/>
                <a:ea typeface="+mn-ea"/>
                <a:cs typeface="+mn-cs"/>
              </a:rPr>
              <a:t>Stabiliät</a:t>
            </a:r>
            <a:r>
              <a:rPr lang="de-CH" sz="1200" kern="1200" dirty="0" smtClean="0">
                <a:solidFill>
                  <a:schemeClr val="tx1"/>
                </a:solidFill>
                <a:latin typeface="+mn-lt"/>
                <a:ea typeface="+mn-ea"/>
                <a:cs typeface="+mn-cs"/>
              </a:rPr>
              <a:t> bei grösstmöglicher Mobilität.</a:t>
            </a:r>
          </a:p>
          <a:p>
            <a:r>
              <a:rPr lang="de-CH" sz="1200" kern="1200" dirty="0" smtClean="0">
                <a:solidFill>
                  <a:schemeClr val="tx1"/>
                </a:solidFill>
                <a:latin typeface="+mn-lt"/>
                <a:ea typeface="+mn-ea"/>
                <a:cs typeface="+mn-cs"/>
              </a:rPr>
              <a:t>Im Vergleich zum PECH-Schema, welches Massnahmen zur Ersten Hilfe beinhaltet, wird das </a:t>
            </a:r>
            <a:r>
              <a:rPr lang="de-CH" sz="1200" kern="1200" dirty="0" err="1" smtClean="0">
                <a:solidFill>
                  <a:schemeClr val="tx1"/>
                </a:solidFill>
                <a:latin typeface="+mn-lt"/>
                <a:ea typeface="+mn-ea"/>
                <a:cs typeface="+mn-cs"/>
              </a:rPr>
              <a:t>Taping</a:t>
            </a:r>
            <a:r>
              <a:rPr lang="de-CH" sz="1200" kern="1200" dirty="0" smtClean="0">
                <a:solidFill>
                  <a:schemeClr val="tx1"/>
                </a:solidFill>
                <a:latin typeface="+mn-lt"/>
                <a:ea typeface="+mn-ea"/>
                <a:cs typeface="+mn-cs"/>
              </a:rPr>
              <a:t> an dieser Weiterbildung </a:t>
            </a:r>
            <a:r>
              <a:rPr lang="de-CH" sz="1200" u="sng" kern="1200" dirty="0" smtClean="0">
                <a:solidFill>
                  <a:schemeClr val="tx1"/>
                </a:solidFill>
                <a:latin typeface="+mn-lt"/>
                <a:ea typeface="+mn-ea"/>
                <a:cs typeface="+mn-cs"/>
              </a:rPr>
              <a:t>NUR</a:t>
            </a:r>
            <a:r>
              <a:rPr lang="de-CH" sz="1200" kern="1200" dirty="0" smtClean="0">
                <a:solidFill>
                  <a:schemeClr val="tx1"/>
                </a:solidFill>
                <a:latin typeface="+mn-lt"/>
                <a:ea typeface="+mn-ea"/>
                <a:cs typeface="+mn-cs"/>
              </a:rPr>
              <a:t> als Mittel zur Prophylaxe von Unfällen im Sport behandelt.</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9</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smtClean="0">
                <a:solidFill>
                  <a:schemeClr val="tx1"/>
                </a:solidFill>
                <a:latin typeface="+mn-lt"/>
                <a:ea typeface="+mn-ea"/>
                <a:cs typeface="+mn-cs"/>
              </a:rPr>
              <a:t>Das Tape wird heutzutage bei vielen Sportarten eingesetzt. Die verschiedenen Wirkungen werden in Kürze besprochen…</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10</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sz="1200" kern="1200" dirty="0" smtClean="0">
                <a:solidFill>
                  <a:schemeClr val="tx1"/>
                </a:solidFill>
                <a:latin typeface="+mn-lt"/>
                <a:ea typeface="+mn-ea"/>
                <a:cs typeface="+mn-cs"/>
              </a:rPr>
              <a:t>Es gibt zwei verschiedene Arten von Tapes: Unelastische Tapes (Sport Tape/Konventionelles Tape) und elastische Tapes (</a:t>
            </a:r>
            <a:r>
              <a:rPr lang="de-CH" sz="1200" kern="1200" dirty="0" err="1" smtClean="0">
                <a:solidFill>
                  <a:schemeClr val="tx1"/>
                </a:solidFill>
                <a:latin typeface="+mn-lt"/>
                <a:ea typeface="+mn-ea"/>
                <a:cs typeface="+mn-cs"/>
              </a:rPr>
              <a:t>Kinesio</a:t>
            </a:r>
            <a:r>
              <a:rPr lang="de-CH" sz="1200" kern="1200" dirty="0" smtClean="0">
                <a:solidFill>
                  <a:schemeClr val="tx1"/>
                </a:solidFill>
                <a:latin typeface="+mn-lt"/>
                <a:ea typeface="+mn-ea"/>
                <a:cs typeface="+mn-cs"/>
              </a:rPr>
              <a:t> Tape/</a:t>
            </a:r>
            <a:r>
              <a:rPr lang="de-CH" sz="1200" kern="1200" dirty="0" err="1" smtClean="0">
                <a:solidFill>
                  <a:schemeClr val="tx1"/>
                </a:solidFill>
                <a:latin typeface="+mn-lt"/>
                <a:ea typeface="+mn-ea"/>
                <a:cs typeface="+mn-cs"/>
              </a:rPr>
              <a:t>Medi</a:t>
            </a:r>
            <a:r>
              <a:rPr lang="de-CH" sz="1200" kern="1200" dirty="0" smtClean="0">
                <a:solidFill>
                  <a:schemeClr val="tx1"/>
                </a:solidFill>
                <a:latin typeface="+mn-lt"/>
                <a:ea typeface="+mn-ea"/>
                <a:cs typeface="+mn-cs"/>
              </a:rPr>
              <a:t> Tape).</a:t>
            </a:r>
          </a:p>
          <a:p>
            <a:r>
              <a:rPr lang="de-CH" sz="1200" kern="1200" dirty="0" smtClean="0">
                <a:solidFill>
                  <a:schemeClr val="tx1"/>
                </a:solidFill>
                <a:latin typeface="+mn-lt"/>
                <a:ea typeface="+mn-ea"/>
                <a:cs typeface="+mn-cs"/>
              </a:rPr>
              <a:t>Während dieser Weiterbildung wird nur das unelastische Tape (Sport Tape/Konventionelles Tape) behandelt.</a:t>
            </a:r>
          </a:p>
          <a:p>
            <a:endParaRPr lang="de-CH" sz="1200" kern="1200" dirty="0" smtClean="0">
              <a:solidFill>
                <a:schemeClr val="tx1"/>
              </a:solidFill>
              <a:latin typeface="+mn-lt"/>
              <a:ea typeface="+mn-ea"/>
              <a:cs typeface="+mn-cs"/>
            </a:endParaRPr>
          </a:p>
          <a:p>
            <a:r>
              <a:rPr lang="de-CH" sz="1200" kern="1200" dirty="0" smtClean="0">
                <a:solidFill>
                  <a:schemeClr val="tx1"/>
                </a:solidFill>
                <a:latin typeface="+mn-lt"/>
                <a:ea typeface="+mn-ea"/>
                <a:cs typeface="+mn-cs"/>
              </a:rPr>
              <a:t>1 Rolle Sport Tape und 1 Rolle </a:t>
            </a:r>
            <a:r>
              <a:rPr lang="de-CH" sz="1200" kern="1200" dirty="0" err="1" smtClean="0">
                <a:solidFill>
                  <a:schemeClr val="tx1"/>
                </a:solidFill>
                <a:latin typeface="+mn-lt"/>
                <a:ea typeface="+mn-ea"/>
                <a:cs typeface="+mn-cs"/>
              </a:rPr>
              <a:t>Kinesio</a:t>
            </a:r>
            <a:r>
              <a:rPr lang="de-CH" sz="1200" kern="1200" dirty="0" smtClean="0">
                <a:solidFill>
                  <a:schemeClr val="tx1"/>
                </a:solidFill>
                <a:latin typeface="+mn-lt"/>
                <a:ea typeface="+mn-ea"/>
                <a:cs typeface="+mn-cs"/>
              </a:rPr>
              <a:t> Tape in der Klasse zirkulieren lassen. Die unterschiedlichen Materialstrukturen an der Unterfläche der Tapes sollen aufgezeigt werden. Das Zerreissen des unelastischen Tapes darf von den </a:t>
            </a:r>
            <a:r>
              <a:rPr lang="de-CH" sz="1200" kern="1200" smtClean="0">
                <a:solidFill>
                  <a:schemeClr val="tx1"/>
                </a:solidFill>
                <a:latin typeface="+mn-lt"/>
                <a:ea typeface="+mn-ea"/>
                <a:cs typeface="+mn-cs"/>
              </a:rPr>
              <a:t>TN ausprobiert </a:t>
            </a:r>
            <a:r>
              <a:rPr lang="de-CH" sz="1200" kern="1200" dirty="0" smtClean="0">
                <a:solidFill>
                  <a:schemeClr val="tx1"/>
                </a:solidFill>
                <a:latin typeface="+mn-lt"/>
                <a:ea typeface="+mn-ea"/>
                <a:cs typeface="+mn-cs"/>
              </a:rPr>
              <a:t>werden.</a:t>
            </a:r>
          </a:p>
          <a:p>
            <a:r>
              <a:rPr lang="de-CH" sz="1200" kern="1200" dirty="0" smtClean="0">
                <a:solidFill>
                  <a:schemeClr val="tx1"/>
                </a:solidFill>
                <a:latin typeface="+mn-lt"/>
                <a:ea typeface="+mn-ea"/>
                <a:cs typeface="+mn-cs"/>
              </a:rPr>
              <a:t> </a:t>
            </a:r>
          </a:p>
          <a:p>
            <a:r>
              <a:rPr lang="de-CH" sz="1200" kern="1200" dirty="0" smtClean="0">
                <a:solidFill>
                  <a:schemeClr val="tx1"/>
                </a:solidFill>
                <a:latin typeface="+mn-lt"/>
                <a:ea typeface="+mn-ea"/>
                <a:cs typeface="+mn-cs"/>
              </a:rPr>
              <a:t>(Hintergrundinfos für den Klassenlehrer: </a:t>
            </a:r>
            <a:r>
              <a:rPr lang="de-CH" sz="1200" kern="1200" dirty="0" err="1" smtClean="0">
                <a:solidFill>
                  <a:schemeClr val="tx1"/>
                </a:solidFill>
                <a:latin typeface="+mn-lt"/>
                <a:ea typeface="+mn-ea"/>
                <a:cs typeface="+mn-cs"/>
              </a:rPr>
              <a:t>Kinesio</a:t>
            </a:r>
            <a:r>
              <a:rPr lang="de-CH" sz="1200" kern="1200" dirty="0" smtClean="0">
                <a:solidFill>
                  <a:schemeClr val="tx1"/>
                </a:solidFill>
                <a:latin typeface="+mn-lt"/>
                <a:ea typeface="+mn-ea"/>
                <a:cs typeface="+mn-cs"/>
              </a:rPr>
              <a:t> Tape ist auch vor allem unter dem Namen </a:t>
            </a:r>
            <a:r>
              <a:rPr lang="de-CH" sz="1200" kern="1200" dirty="0" err="1" smtClean="0">
                <a:solidFill>
                  <a:schemeClr val="tx1"/>
                </a:solidFill>
                <a:latin typeface="+mn-lt"/>
                <a:ea typeface="+mn-ea"/>
                <a:cs typeface="+mn-cs"/>
              </a:rPr>
              <a:t>Medi</a:t>
            </a:r>
            <a:r>
              <a:rPr lang="de-CH" sz="1200" kern="1200" dirty="0" smtClean="0">
                <a:solidFill>
                  <a:schemeClr val="tx1"/>
                </a:solidFill>
                <a:latin typeface="+mn-lt"/>
                <a:ea typeface="+mn-ea"/>
                <a:cs typeface="+mn-cs"/>
              </a:rPr>
              <a:t> Tape bekannt. Diese Technik kommt aus dem fernen Osten, aus Japan. Im Westen wird das </a:t>
            </a:r>
            <a:r>
              <a:rPr lang="de-CH" sz="1200" kern="1200" dirty="0" err="1" smtClean="0">
                <a:solidFill>
                  <a:schemeClr val="tx1"/>
                </a:solidFill>
                <a:latin typeface="+mn-lt"/>
                <a:ea typeface="+mn-ea"/>
                <a:cs typeface="+mn-cs"/>
              </a:rPr>
              <a:t>Medi</a:t>
            </a:r>
            <a:r>
              <a:rPr lang="de-CH" sz="1200" kern="1200" dirty="0" smtClean="0">
                <a:solidFill>
                  <a:schemeClr val="tx1"/>
                </a:solidFill>
                <a:latin typeface="+mn-lt"/>
                <a:ea typeface="+mn-ea"/>
                <a:cs typeface="+mn-cs"/>
              </a:rPr>
              <a:t> Tape erst seit ein paar Jahren eingesetzt und hat einen grossen Durchbruch als Therapieform erlebt. Das </a:t>
            </a:r>
            <a:r>
              <a:rPr lang="de-CH" sz="1200" kern="1200" dirty="0" err="1" smtClean="0">
                <a:solidFill>
                  <a:schemeClr val="tx1"/>
                </a:solidFill>
                <a:latin typeface="+mn-lt"/>
                <a:ea typeface="+mn-ea"/>
                <a:cs typeface="+mn-cs"/>
              </a:rPr>
              <a:t>Medi</a:t>
            </a:r>
            <a:r>
              <a:rPr lang="de-CH" sz="1200" kern="1200" dirty="0" smtClean="0">
                <a:solidFill>
                  <a:schemeClr val="tx1"/>
                </a:solidFill>
                <a:latin typeface="+mn-lt"/>
                <a:ea typeface="+mn-ea"/>
                <a:cs typeface="+mn-cs"/>
              </a:rPr>
              <a:t> Tape unterscheidet sich vom klassischen Tape hauptsächlich, weil es elastisch und bis zu 120% dehnbar ist. Die Haut, das grösste Organ des menschlichen Körpers, ist mit tausenden von Nervensensoren durchsetzt. Über die Haut wirkt das </a:t>
            </a:r>
            <a:r>
              <a:rPr lang="de-CH" sz="1200" kern="1200" dirty="0" err="1" smtClean="0">
                <a:solidFill>
                  <a:schemeClr val="tx1"/>
                </a:solidFill>
                <a:latin typeface="+mn-lt"/>
                <a:ea typeface="+mn-ea"/>
                <a:cs typeface="+mn-cs"/>
              </a:rPr>
              <a:t>Medi</a:t>
            </a:r>
            <a:r>
              <a:rPr lang="de-CH" sz="1200" kern="1200" dirty="0" smtClean="0">
                <a:solidFill>
                  <a:schemeClr val="tx1"/>
                </a:solidFill>
                <a:latin typeface="+mn-lt"/>
                <a:ea typeface="+mn-ea"/>
                <a:cs typeface="+mn-cs"/>
              </a:rPr>
              <a:t> Tape wie eine Mikromassage der Nervensensoren. Beim Anbringen eines </a:t>
            </a:r>
            <a:r>
              <a:rPr lang="de-CH" sz="1200" kern="1200" dirty="0" err="1" smtClean="0">
                <a:solidFill>
                  <a:schemeClr val="tx1"/>
                </a:solidFill>
                <a:latin typeface="+mn-lt"/>
                <a:ea typeface="+mn-ea"/>
                <a:cs typeface="+mn-cs"/>
              </a:rPr>
              <a:t>Medi</a:t>
            </a:r>
            <a:r>
              <a:rPr lang="de-CH" sz="1200" kern="1200" dirty="0" smtClean="0">
                <a:solidFill>
                  <a:schemeClr val="tx1"/>
                </a:solidFill>
                <a:latin typeface="+mn-lt"/>
                <a:ea typeface="+mn-ea"/>
                <a:cs typeface="+mn-cs"/>
              </a:rPr>
              <a:t> Tapes werden die Meridiane, Akupunktur- und </a:t>
            </a:r>
            <a:r>
              <a:rPr lang="de-CH" sz="1200" kern="1200" dirty="0" err="1" smtClean="0">
                <a:solidFill>
                  <a:schemeClr val="tx1"/>
                </a:solidFill>
                <a:latin typeface="+mn-lt"/>
                <a:ea typeface="+mn-ea"/>
                <a:cs typeface="+mn-cs"/>
              </a:rPr>
              <a:t>Triggerpunkte</a:t>
            </a:r>
            <a:r>
              <a:rPr lang="de-CH" sz="1200" kern="1200" dirty="0" smtClean="0">
                <a:solidFill>
                  <a:schemeClr val="tx1"/>
                </a:solidFill>
                <a:latin typeface="+mn-lt"/>
                <a:ea typeface="+mn-ea"/>
                <a:cs typeface="+mn-cs"/>
              </a:rPr>
              <a:t> berücksichtigt. Um den Effekt bei einem z.B. </a:t>
            </a:r>
            <a:r>
              <a:rPr lang="de-CH" sz="1200" kern="1200" dirty="0" err="1" smtClean="0">
                <a:solidFill>
                  <a:schemeClr val="tx1"/>
                </a:solidFill>
                <a:latin typeface="+mn-lt"/>
                <a:ea typeface="+mn-ea"/>
                <a:cs typeface="+mn-cs"/>
              </a:rPr>
              <a:t>Triggerpunkt</a:t>
            </a:r>
            <a:r>
              <a:rPr lang="de-CH" sz="1200" kern="1200" dirty="0" smtClean="0">
                <a:solidFill>
                  <a:schemeClr val="tx1"/>
                </a:solidFill>
                <a:latin typeface="+mn-lt"/>
                <a:ea typeface="+mn-ea"/>
                <a:cs typeface="+mn-cs"/>
              </a:rPr>
              <a:t> zu verstärken, kann ein Pfefferkorn direkt auf den Schmerzpunkt unter das Tape gelegt werden. Eine Stabilisierung der Gelenke wird mit dem </a:t>
            </a:r>
            <a:r>
              <a:rPr lang="de-CH" sz="1200" kern="1200" dirty="0" err="1" smtClean="0">
                <a:solidFill>
                  <a:schemeClr val="tx1"/>
                </a:solidFill>
                <a:latin typeface="+mn-lt"/>
                <a:ea typeface="+mn-ea"/>
                <a:cs typeface="+mn-cs"/>
              </a:rPr>
              <a:t>Medi</a:t>
            </a:r>
            <a:r>
              <a:rPr lang="de-CH" sz="1200" kern="1200" dirty="0" smtClean="0">
                <a:solidFill>
                  <a:schemeClr val="tx1"/>
                </a:solidFill>
                <a:latin typeface="+mn-lt"/>
                <a:ea typeface="+mn-ea"/>
                <a:cs typeface="+mn-cs"/>
              </a:rPr>
              <a:t> Tape nicht erreicht. Hierfür ist nach wie vor ein klassisches Tape anzubringen.)</a:t>
            </a:r>
          </a:p>
          <a:p>
            <a:endParaRPr lang="de-CH" dirty="0"/>
          </a:p>
        </p:txBody>
      </p:sp>
      <p:sp>
        <p:nvSpPr>
          <p:cNvPr id="4" name="Foliennummernplatzhalter 3"/>
          <p:cNvSpPr>
            <a:spLocks noGrp="1"/>
          </p:cNvSpPr>
          <p:nvPr>
            <p:ph type="sldNum" sz="quarter" idx="10"/>
          </p:nvPr>
        </p:nvSpPr>
        <p:spPr/>
        <p:txBody>
          <a:bodyPr/>
          <a:lstStyle/>
          <a:p>
            <a:pPr>
              <a:defRPr/>
            </a:pPr>
            <a:fld id="{963DD7F6-22A7-4C7C-BF94-2381DAA2F81F}" type="slidenum">
              <a:rPr lang="de-CH" smtClean="0"/>
              <a:pPr>
                <a:defRPr/>
              </a:pPr>
              <a:t>11</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CH" noProof="0"/>
          </a:p>
        </p:txBody>
      </p:sp>
      <p:sp>
        <p:nvSpPr>
          <p:cNvPr id="4" name="Rectangle 20"/>
          <p:cNvSpPr>
            <a:spLocks noGrp="1" noChangeArrowheads="1"/>
          </p:cNvSpPr>
          <p:nvPr>
            <p:ph type="subTitle" sz="quarter" idx="1"/>
          </p:nvPr>
        </p:nvSpPr>
        <p:spPr>
          <a:xfrm>
            <a:off x="2463800" y="2625725"/>
            <a:ext cx="7923213" cy="4395788"/>
          </a:xfrm>
        </p:spPr>
        <p:txBody>
          <a:bodyPr lIns="91408" tIns="45704" rIns="91408" bIns="45704"/>
          <a:lstStyle>
            <a:lvl1pPr marL="0" indent="0">
              <a:buFontTx/>
              <a:buNone/>
              <a:defRPr sz="4500" b="1"/>
            </a:lvl1pPr>
          </a:lstStyle>
          <a:p>
            <a:r>
              <a:rPr lang="de-DE" noProof="0" smtClean="0"/>
              <a:t>Formatvorlage des Untertitelmasters durch Klicken bearbeiten</a:t>
            </a:r>
            <a:endParaRPr lang="de-CH"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CH" noProof="0"/>
          </a:p>
        </p:txBody>
      </p:sp>
      <p:sp>
        <p:nvSpPr>
          <p:cNvPr id="3" name="Vertikaler Textplatzhalter 2"/>
          <p:cNvSpPr>
            <a:spLocks noGrp="1"/>
          </p:cNvSpPr>
          <p:nvPr>
            <p:ph type="body" orient="vert" idx="1"/>
          </p:nvPr>
        </p:nvSpPr>
        <p:spPr/>
        <p:txBody>
          <a:bodyPr vert="eaVert"/>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407400" y="1114425"/>
            <a:ext cx="1979613" cy="5907088"/>
          </a:xfrm>
        </p:spPr>
        <p:txBody>
          <a:bodyPr vert="eaVert"/>
          <a:lstStyle/>
          <a:p>
            <a:r>
              <a:rPr lang="de-DE" noProof="0" smtClean="0"/>
              <a:t>Titelmasterformat durch Klicken bearbeiten</a:t>
            </a:r>
            <a:endParaRPr lang="de-CH" noProof="0"/>
          </a:p>
        </p:txBody>
      </p:sp>
      <p:sp>
        <p:nvSpPr>
          <p:cNvPr id="3" name="Vertikaler Textplatzhalter 2"/>
          <p:cNvSpPr>
            <a:spLocks noGrp="1"/>
          </p:cNvSpPr>
          <p:nvPr>
            <p:ph type="body" orient="vert" idx="1"/>
          </p:nvPr>
        </p:nvSpPr>
        <p:spPr>
          <a:xfrm>
            <a:off x="2463800" y="1114425"/>
            <a:ext cx="5791200" cy="5907088"/>
          </a:xfrm>
        </p:spPr>
        <p:txBody>
          <a:bodyPr vert="eaVert"/>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02005" y="2348893"/>
            <a:ext cx="9089390" cy="1620771"/>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a:xfrm>
            <a:off x="534988" y="7008813"/>
            <a:ext cx="2495550" cy="401637"/>
          </a:xfrm>
          <a:prstGeom prst="rect">
            <a:avLst/>
          </a:prstGeom>
        </p:spPr>
        <p:txBody>
          <a:bodyPr lIns="104306" tIns="52153" rIns="104306" bIns="52153"/>
          <a:lstStyle>
            <a:lvl1pPr>
              <a:defRPr/>
            </a:lvl1pPr>
          </a:lstStyle>
          <a:p>
            <a:pPr>
              <a:defRPr/>
            </a:pPr>
            <a:fld id="{5C655F51-A05B-48E9-B32E-E7E3EC49F5AF}" type="datetimeFigureOut">
              <a:rPr lang="de-CH"/>
              <a:pPr>
                <a:defRPr/>
              </a:pPr>
              <a:t>28.04.2014</a:t>
            </a:fld>
            <a:endParaRPr lang="de-CH"/>
          </a:p>
        </p:txBody>
      </p:sp>
      <p:sp>
        <p:nvSpPr>
          <p:cNvPr id="5" name="Fußzeilenplatzhalter 4"/>
          <p:cNvSpPr>
            <a:spLocks noGrp="1"/>
          </p:cNvSpPr>
          <p:nvPr>
            <p:ph type="ftr" sz="quarter" idx="11"/>
          </p:nvPr>
        </p:nvSpPr>
        <p:spPr>
          <a:xfrm>
            <a:off x="3652838" y="7008813"/>
            <a:ext cx="3387725" cy="401637"/>
          </a:xfrm>
          <a:prstGeom prst="rect">
            <a:avLst/>
          </a:prstGeom>
        </p:spPr>
        <p:txBody>
          <a:bodyPr lIns="104306" tIns="52153" rIns="104306" bIns="52153"/>
          <a:lstStyle>
            <a:lvl1pPr>
              <a:defRPr/>
            </a:lvl1pPr>
          </a:lstStyle>
          <a:p>
            <a:pPr>
              <a:defRPr/>
            </a:pPr>
            <a:endParaRPr lang="de-CH"/>
          </a:p>
        </p:txBody>
      </p:sp>
      <p:sp>
        <p:nvSpPr>
          <p:cNvPr id="6" name="Foliennummernplatzhalter 5"/>
          <p:cNvSpPr>
            <a:spLocks noGrp="1"/>
          </p:cNvSpPr>
          <p:nvPr>
            <p:ph type="sldNum" sz="quarter" idx="12"/>
          </p:nvPr>
        </p:nvSpPr>
        <p:spPr>
          <a:xfrm>
            <a:off x="7662863" y="7008813"/>
            <a:ext cx="2495550" cy="401637"/>
          </a:xfrm>
          <a:prstGeom prst="rect">
            <a:avLst/>
          </a:prstGeom>
        </p:spPr>
        <p:txBody>
          <a:bodyPr lIns="104306" tIns="52153" rIns="104306" bIns="52153"/>
          <a:lstStyle>
            <a:lvl1pPr>
              <a:defRPr/>
            </a:lvl1pPr>
          </a:lstStyle>
          <a:p>
            <a:pPr>
              <a:defRPr/>
            </a:pPr>
            <a:fld id="{5B1CEA0D-AB50-4B08-95C7-6103811404A6}" type="slidenum">
              <a:rPr lang="de-CH"/>
              <a:pPr>
                <a:defRPr/>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CH" noProof="0"/>
          </a:p>
        </p:txBody>
      </p:sp>
      <p:sp>
        <p:nvSpPr>
          <p:cNvPr id="3" name="Inhaltsplatzhalter 2"/>
          <p:cNvSpPr>
            <a:spLocks noGrp="1"/>
          </p:cNvSpPr>
          <p:nvPr>
            <p:ph idx="1"/>
          </p:nvPr>
        </p:nvSpPr>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90025" cy="1501775"/>
          </a:xfrm>
        </p:spPr>
        <p:txBody>
          <a:bodyPr/>
          <a:lstStyle>
            <a:lvl1pPr algn="l">
              <a:defRPr sz="4000" b="1" cap="all"/>
            </a:lvl1pPr>
          </a:lstStyle>
          <a:p>
            <a:r>
              <a:rPr lang="de-DE" noProof="0" smtClean="0"/>
              <a:t>Titelmasterformat durch Klicken bearbeiten</a:t>
            </a:r>
            <a:endParaRPr lang="de-CH" noProof="0"/>
          </a:p>
        </p:txBody>
      </p:sp>
      <p:sp>
        <p:nvSpPr>
          <p:cNvPr id="3" name="Textplatzhalt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noProof="0"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466975" y="2628900"/>
            <a:ext cx="3883025"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Inhaltsplatzhalter 3"/>
          <p:cNvSpPr>
            <a:spLocks noGrp="1"/>
          </p:cNvSpPr>
          <p:nvPr>
            <p:ph sz="half" idx="2"/>
          </p:nvPr>
        </p:nvSpPr>
        <p:spPr>
          <a:xfrm>
            <a:off x="6502400" y="2628900"/>
            <a:ext cx="3884613"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9588" y="874713"/>
            <a:ext cx="9623425" cy="1260475"/>
          </a:xfrm>
        </p:spPr>
        <p:txBody>
          <a:bodyPr/>
          <a:lstStyle>
            <a:lvl1pPr>
              <a:defRPr/>
            </a:lvl1pPr>
          </a:lstStyle>
          <a:p>
            <a:r>
              <a:rPr lang="de-DE" noProof="0" smtClean="0"/>
              <a:t>Titelmasterformat durch Klicken bearbeiten</a:t>
            </a:r>
            <a:endParaRPr lang="de-CH" noProof="0"/>
          </a:p>
        </p:txBody>
      </p:sp>
      <p:sp>
        <p:nvSpPr>
          <p:cNvPr id="3" name="Textplatzhalter 2"/>
          <p:cNvSpPr>
            <a:spLocks noGrp="1"/>
          </p:cNvSpPr>
          <p:nvPr>
            <p:ph type="body" idx="1"/>
          </p:nvPr>
        </p:nvSpPr>
        <p:spPr>
          <a:xfrm>
            <a:off x="509588" y="22637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Textmasterformate durch Klicken bearbeiten</a:t>
            </a:r>
          </a:p>
        </p:txBody>
      </p:sp>
      <p:sp>
        <p:nvSpPr>
          <p:cNvPr id="4" name="Inhaltsplatzhalter 3"/>
          <p:cNvSpPr>
            <a:spLocks noGrp="1"/>
          </p:cNvSpPr>
          <p:nvPr>
            <p:ph sz="half" idx="2"/>
          </p:nvPr>
        </p:nvSpPr>
        <p:spPr>
          <a:xfrm>
            <a:off x="509588" y="29686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dirty="0"/>
          </a:p>
        </p:txBody>
      </p:sp>
      <p:sp>
        <p:nvSpPr>
          <p:cNvPr id="5" name="Textplatzhalter 4"/>
          <p:cNvSpPr>
            <a:spLocks noGrp="1"/>
          </p:cNvSpPr>
          <p:nvPr>
            <p:ph type="body" sz="quarter" idx="3"/>
          </p:nvPr>
        </p:nvSpPr>
        <p:spPr>
          <a:xfrm>
            <a:off x="5407025" y="22637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Textmasterformate durch Klicken bearbeiten</a:t>
            </a:r>
          </a:p>
        </p:txBody>
      </p:sp>
      <p:sp>
        <p:nvSpPr>
          <p:cNvPr id="6" name="Inhaltsplatzhalter 5"/>
          <p:cNvSpPr>
            <a:spLocks noGrp="1"/>
          </p:cNvSpPr>
          <p:nvPr>
            <p:ph sz="quarter" idx="4"/>
          </p:nvPr>
        </p:nvSpPr>
        <p:spPr>
          <a:xfrm>
            <a:off x="5407025" y="29686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CH"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1025525"/>
            <a:ext cx="3517900" cy="1281113"/>
          </a:xfrm>
        </p:spPr>
        <p:txBody>
          <a:bodyPr anchor="b"/>
          <a:lstStyle>
            <a:lvl1pPr algn="l">
              <a:defRPr sz="2000" b="1"/>
            </a:lvl1pPr>
          </a:lstStyle>
          <a:p>
            <a:r>
              <a:rPr lang="de-DE" noProof="0" smtClean="0"/>
              <a:t>Titelmasterformat durch Klicken bearbeiten</a:t>
            </a:r>
            <a:endParaRPr lang="de-CH" noProof="0"/>
          </a:p>
        </p:txBody>
      </p:sp>
      <p:sp>
        <p:nvSpPr>
          <p:cNvPr id="3" name="Inhaltsplatzhalter 2"/>
          <p:cNvSpPr>
            <a:spLocks noGrp="1"/>
          </p:cNvSpPr>
          <p:nvPr>
            <p:ph idx="1"/>
          </p:nvPr>
        </p:nvSpPr>
        <p:spPr>
          <a:xfrm>
            <a:off x="4181475" y="1025525"/>
            <a:ext cx="5976938" cy="6149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a:p>
        </p:txBody>
      </p:sp>
      <p:sp>
        <p:nvSpPr>
          <p:cNvPr id="4" name="Textplatzhalter 3"/>
          <p:cNvSpPr>
            <a:spLocks noGrp="1"/>
          </p:cNvSpPr>
          <p:nvPr>
            <p:ph type="body" sz="half" idx="2"/>
          </p:nvPr>
        </p:nvSpPr>
        <p:spPr>
          <a:xfrm>
            <a:off x="534988" y="2306638"/>
            <a:ext cx="3517900" cy="49290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648325"/>
            <a:ext cx="6416675" cy="625475"/>
          </a:xfrm>
        </p:spPr>
        <p:txBody>
          <a:bodyPr anchor="b"/>
          <a:lstStyle>
            <a:lvl1pPr algn="l">
              <a:defRPr sz="2000" b="1"/>
            </a:lvl1pPr>
          </a:lstStyle>
          <a:p>
            <a:r>
              <a:rPr lang="de-DE" noProof="0" smtClean="0"/>
              <a:t>Titelmasterformat durch Klicken bearbeiten</a:t>
            </a:r>
            <a:endParaRPr lang="de-CH" noProof="0"/>
          </a:p>
        </p:txBody>
      </p:sp>
      <p:sp>
        <p:nvSpPr>
          <p:cNvPr id="3" name="Bildplatzhalter 2"/>
          <p:cNvSpPr>
            <a:spLocks noGrp="1"/>
          </p:cNvSpPr>
          <p:nvPr>
            <p:ph type="pic" idx="1"/>
          </p:nvPr>
        </p:nvSpPr>
        <p:spPr>
          <a:xfrm>
            <a:off x="2095500" y="10318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CH" noProof="0"/>
          </a:p>
        </p:txBody>
      </p:sp>
      <p:sp>
        <p:nvSpPr>
          <p:cNvPr id="4" name="Textplatzhalter 3"/>
          <p:cNvSpPr>
            <a:spLocks noGrp="1"/>
          </p:cNvSpPr>
          <p:nvPr>
            <p:ph type="body" sz="half" idx="2"/>
          </p:nvPr>
        </p:nvSpPr>
        <p:spPr>
          <a:xfrm>
            <a:off x="2095500" y="62738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466975" y="2628900"/>
            <a:ext cx="7920038" cy="4392613"/>
          </a:xfrm>
          <a:prstGeom prst="rect">
            <a:avLst/>
          </a:prstGeom>
          <a:noFill/>
          <a:ln w="9525">
            <a:noFill/>
            <a:miter lim="800000"/>
            <a:headEnd/>
            <a:tailEnd/>
          </a:ln>
        </p:spPr>
        <p:txBody>
          <a:bodyPr vert="horz" wrap="square" lIns="99569" tIns="49785" rIns="99569" bIns="49785"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grpSp>
        <p:nvGrpSpPr>
          <p:cNvPr id="1027" name="Gruppieren 20"/>
          <p:cNvGrpSpPr>
            <a:grpSpLocks/>
          </p:cNvGrpSpPr>
          <p:nvPr/>
        </p:nvGrpSpPr>
        <p:grpSpPr bwMode="auto">
          <a:xfrm>
            <a:off x="0" y="0"/>
            <a:ext cx="7583488" cy="912813"/>
            <a:chOff x="0" y="0"/>
            <a:chExt cx="7583264" cy="913011"/>
          </a:xfrm>
        </p:grpSpPr>
        <p:grpSp>
          <p:nvGrpSpPr>
            <p:cNvPr id="1032" name="Gruppieren 14"/>
            <p:cNvGrpSpPr>
              <a:grpSpLocks/>
            </p:cNvGrpSpPr>
            <p:nvPr userDrawn="1"/>
          </p:nvGrpSpPr>
          <p:grpSpPr bwMode="auto">
            <a:xfrm>
              <a:off x="0" y="0"/>
              <a:ext cx="7583264" cy="913011"/>
              <a:chOff x="0" y="0"/>
              <a:chExt cx="7583264" cy="913011"/>
            </a:xfrm>
          </p:grpSpPr>
          <p:sp>
            <p:nvSpPr>
              <p:cNvPr id="1045" name="Rectangle 21"/>
              <p:cNvSpPr>
                <a:spLocks noChangeArrowheads="1"/>
              </p:cNvSpPr>
              <p:nvPr/>
            </p:nvSpPr>
            <p:spPr bwMode="auto">
              <a:xfrm>
                <a:off x="0" y="0"/>
                <a:ext cx="7578501" cy="719294"/>
              </a:xfrm>
              <a:prstGeom prst="rect">
                <a:avLst/>
              </a:prstGeom>
              <a:solidFill>
                <a:schemeClr val="bg1">
                  <a:lumMod val="85000"/>
                </a:schemeClr>
              </a:solidFill>
              <a:ln w="9525">
                <a:noFill/>
                <a:miter lim="800000"/>
                <a:headEnd/>
                <a:tailEnd/>
              </a:ln>
              <a:effectLst/>
            </p:spPr>
            <p:txBody>
              <a:bodyPr wrap="none" anchor="ctr"/>
              <a:lstStyle/>
              <a:p>
                <a:pPr>
                  <a:defRPr/>
                </a:pPr>
                <a:endParaRPr lang="de-CH" dirty="0">
                  <a:cs typeface="+mn-cs"/>
                </a:endParaRPr>
              </a:p>
            </p:txBody>
          </p:sp>
          <p:sp>
            <p:nvSpPr>
              <p:cNvPr id="1047" name="Line 23"/>
              <p:cNvSpPr>
                <a:spLocks noChangeShapeType="1"/>
              </p:cNvSpPr>
              <p:nvPr/>
            </p:nvSpPr>
            <p:spPr bwMode="auto">
              <a:xfrm>
                <a:off x="0" y="719294"/>
                <a:ext cx="7578501" cy="0"/>
              </a:xfrm>
              <a:prstGeom prst="line">
                <a:avLst/>
              </a:prstGeom>
              <a:noFill/>
              <a:ln w="9525">
                <a:solidFill>
                  <a:srgbClr val="999999"/>
                </a:solidFill>
                <a:round/>
                <a:headEnd/>
                <a:tailEnd/>
              </a:ln>
              <a:effectLst/>
            </p:spPr>
            <p:txBody>
              <a:bodyPr/>
              <a:lstStyle/>
              <a:p>
                <a:pPr>
                  <a:defRPr/>
                </a:pPr>
                <a:endParaRPr lang="de-CH" dirty="0">
                  <a:cs typeface="+mn-cs"/>
                </a:endParaRPr>
              </a:p>
            </p:txBody>
          </p:sp>
          <p:sp>
            <p:nvSpPr>
              <p:cNvPr id="1051" name="Line 27"/>
              <p:cNvSpPr>
                <a:spLocks noChangeShapeType="1"/>
              </p:cNvSpPr>
              <p:nvPr/>
            </p:nvSpPr>
            <p:spPr bwMode="auto">
              <a:xfrm>
                <a:off x="7583264" y="0"/>
                <a:ext cx="0" cy="913011"/>
              </a:xfrm>
              <a:prstGeom prst="line">
                <a:avLst/>
              </a:prstGeom>
              <a:noFill/>
              <a:ln w="9525">
                <a:solidFill>
                  <a:srgbClr val="999999"/>
                </a:solidFill>
                <a:round/>
                <a:headEnd/>
                <a:tailEnd/>
              </a:ln>
              <a:effectLst/>
            </p:spPr>
            <p:txBody>
              <a:bodyPr/>
              <a:lstStyle/>
              <a:p>
                <a:pPr>
                  <a:defRPr/>
                </a:pPr>
                <a:endParaRPr lang="de-CH" dirty="0">
                  <a:cs typeface="+mn-cs"/>
                </a:endParaRPr>
              </a:p>
            </p:txBody>
          </p:sp>
          <p:sp>
            <p:nvSpPr>
              <p:cNvPr id="16" name="Line 28"/>
              <p:cNvSpPr>
                <a:spLocks noChangeShapeType="1"/>
              </p:cNvSpPr>
              <p:nvPr/>
            </p:nvSpPr>
            <p:spPr bwMode="auto">
              <a:xfrm>
                <a:off x="593707" y="719294"/>
                <a:ext cx="0" cy="179426"/>
              </a:xfrm>
              <a:prstGeom prst="line">
                <a:avLst/>
              </a:prstGeom>
              <a:noFill/>
              <a:ln w="9525">
                <a:solidFill>
                  <a:srgbClr val="999999"/>
                </a:solidFill>
                <a:round/>
                <a:headEnd/>
                <a:tailEnd/>
              </a:ln>
              <a:effectLst/>
            </p:spPr>
            <p:txBody>
              <a:bodyPr/>
              <a:lstStyle/>
              <a:p>
                <a:pPr>
                  <a:defRPr/>
                </a:pPr>
                <a:endParaRPr lang="de-CH" dirty="0">
                  <a:cs typeface="+mn-cs"/>
                </a:endParaRPr>
              </a:p>
            </p:txBody>
          </p:sp>
          <p:sp>
            <p:nvSpPr>
              <p:cNvPr id="17" name="Line 28"/>
              <p:cNvSpPr>
                <a:spLocks noChangeShapeType="1"/>
              </p:cNvSpPr>
              <p:nvPr/>
            </p:nvSpPr>
            <p:spPr bwMode="auto">
              <a:xfrm>
                <a:off x="2341494" y="719294"/>
                <a:ext cx="0" cy="179426"/>
              </a:xfrm>
              <a:prstGeom prst="line">
                <a:avLst/>
              </a:prstGeom>
              <a:noFill/>
              <a:ln w="9525">
                <a:solidFill>
                  <a:srgbClr val="999999"/>
                </a:solidFill>
                <a:round/>
                <a:headEnd/>
                <a:tailEnd/>
              </a:ln>
              <a:effectLst/>
            </p:spPr>
            <p:txBody>
              <a:bodyPr/>
              <a:lstStyle/>
              <a:p>
                <a:pPr>
                  <a:defRPr/>
                </a:pPr>
                <a:endParaRPr lang="de-CH" dirty="0">
                  <a:cs typeface="+mn-cs"/>
                </a:endParaRPr>
              </a:p>
            </p:txBody>
          </p:sp>
          <p:sp>
            <p:nvSpPr>
              <p:cNvPr id="18" name="Line 28"/>
              <p:cNvSpPr>
                <a:spLocks noChangeShapeType="1"/>
              </p:cNvSpPr>
              <p:nvPr/>
            </p:nvSpPr>
            <p:spPr bwMode="auto">
              <a:xfrm>
                <a:off x="4089279" y="719294"/>
                <a:ext cx="0" cy="179426"/>
              </a:xfrm>
              <a:prstGeom prst="line">
                <a:avLst/>
              </a:prstGeom>
              <a:noFill/>
              <a:ln w="9525">
                <a:solidFill>
                  <a:srgbClr val="999999"/>
                </a:solidFill>
                <a:round/>
                <a:headEnd/>
                <a:tailEnd/>
              </a:ln>
              <a:effectLst/>
            </p:spPr>
            <p:txBody>
              <a:bodyPr/>
              <a:lstStyle/>
              <a:p>
                <a:pPr>
                  <a:defRPr/>
                </a:pPr>
                <a:endParaRPr lang="de-CH" dirty="0">
                  <a:cs typeface="+mn-cs"/>
                </a:endParaRPr>
              </a:p>
            </p:txBody>
          </p:sp>
          <p:sp>
            <p:nvSpPr>
              <p:cNvPr id="19" name="Line 28"/>
              <p:cNvSpPr>
                <a:spLocks noChangeShapeType="1"/>
              </p:cNvSpPr>
              <p:nvPr/>
            </p:nvSpPr>
            <p:spPr bwMode="auto">
              <a:xfrm>
                <a:off x="5835478" y="719294"/>
                <a:ext cx="0" cy="179426"/>
              </a:xfrm>
              <a:prstGeom prst="line">
                <a:avLst/>
              </a:prstGeom>
              <a:noFill/>
              <a:ln w="9525">
                <a:solidFill>
                  <a:srgbClr val="999999"/>
                </a:solidFill>
                <a:round/>
                <a:headEnd/>
                <a:tailEnd/>
              </a:ln>
              <a:effectLst/>
            </p:spPr>
            <p:txBody>
              <a:bodyPr/>
              <a:lstStyle/>
              <a:p>
                <a:pPr>
                  <a:defRPr/>
                </a:pPr>
                <a:endParaRPr lang="de-CH" dirty="0">
                  <a:cs typeface="+mn-cs"/>
                </a:endParaRPr>
              </a:p>
            </p:txBody>
          </p:sp>
        </p:grpSp>
        <p:sp>
          <p:nvSpPr>
            <p:cNvPr id="1046" name="Rectangle 22"/>
            <p:cNvSpPr>
              <a:spLocks noChangeArrowheads="1"/>
            </p:cNvSpPr>
            <p:nvPr/>
          </p:nvSpPr>
          <p:spPr bwMode="auto">
            <a:xfrm>
              <a:off x="0" y="539867"/>
              <a:ext cx="2343081" cy="179427"/>
            </a:xfrm>
            <a:prstGeom prst="rect">
              <a:avLst/>
            </a:prstGeom>
            <a:solidFill>
              <a:srgbClr val="DC241F"/>
            </a:solidFill>
            <a:ln w="9525">
              <a:noFill/>
              <a:miter lim="800000"/>
              <a:headEnd/>
              <a:tailEnd/>
            </a:ln>
            <a:effectLst/>
          </p:spPr>
          <p:txBody>
            <a:bodyPr wrap="none" anchor="ctr"/>
            <a:lstStyle/>
            <a:p>
              <a:pPr algn="ctr">
                <a:defRPr/>
              </a:pPr>
              <a:r>
                <a:rPr lang="de-DE" sz="1400" dirty="0">
                  <a:solidFill>
                    <a:schemeClr val="bg1"/>
                  </a:solidFill>
                </a:rPr>
                <a:t>OVKW 2014 FT - </a:t>
              </a:r>
              <a:fld id="{7008DC25-7DCC-4477-9A65-608FF6194713}" type="slidenum">
                <a:rPr lang="de-DE" sz="1400">
                  <a:solidFill>
                    <a:schemeClr val="bg1"/>
                  </a:solidFill>
                </a:rPr>
                <a:pPr algn="ctr">
                  <a:defRPr/>
                </a:pPr>
                <a:t>‹Nr.›</a:t>
              </a:fld>
              <a:endParaRPr lang="de-CH" sz="1400" dirty="0">
                <a:cs typeface="+mn-cs"/>
              </a:endParaRPr>
            </a:p>
          </p:txBody>
        </p:sp>
      </p:grpSp>
      <p:sp>
        <p:nvSpPr>
          <p:cNvPr id="1054" name="Rectangle 30"/>
          <p:cNvSpPr>
            <a:spLocks noChangeArrowheads="1"/>
          </p:cNvSpPr>
          <p:nvPr/>
        </p:nvSpPr>
        <p:spPr bwMode="auto">
          <a:xfrm>
            <a:off x="2590800" y="1082675"/>
            <a:ext cx="7548563" cy="592138"/>
          </a:xfrm>
          <a:prstGeom prst="rect">
            <a:avLst/>
          </a:prstGeom>
          <a:noFill/>
          <a:ln w="9525">
            <a:noFill/>
            <a:miter lim="800000"/>
            <a:headEnd/>
            <a:tailEnd/>
          </a:ln>
          <a:effectLst/>
        </p:spPr>
        <p:txBody>
          <a:bodyPr lIns="0" tIns="0" rIns="0" bIns="0"/>
          <a:lstStyle/>
          <a:p>
            <a:pPr defTabSz="995363">
              <a:lnSpc>
                <a:spcPct val="90000"/>
              </a:lnSpc>
              <a:defRPr/>
            </a:pPr>
            <a:endParaRPr lang="de-CH" sz="4500" b="1" dirty="0">
              <a:solidFill>
                <a:srgbClr val="DC241F"/>
              </a:solidFill>
              <a:cs typeface="+mn-cs"/>
            </a:endParaRPr>
          </a:p>
        </p:txBody>
      </p:sp>
      <p:sp>
        <p:nvSpPr>
          <p:cNvPr id="1029" name="Rectangle 54"/>
          <p:cNvSpPr>
            <a:spLocks noGrp="1" noChangeArrowheads="1"/>
          </p:cNvSpPr>
          <p:nvPr>
            <p:ph type="title"/>
          </p:nvPr>
        </p:nvSpPr>
        <p:spPr bwMode="auto">
          <a:xfrm>
            <a:off x="2463800" y="1114425"/>
            <a:ext cx="7923213" cy="1441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Titelmasterformat durch Klicken bearbeiten</a:t>
            </a:r>
          </a:p>
        </p:txBody>
      </p:sp>
      <p:sp>
        <p:nvSpPr>
          <p:cNvPr id="1080" name="Rectangle 56"/>
          <p:cNvSpPr>
            <a:spLocks noChangeArrowheads="1"/>
          </p:cNvSpPr>
          <p:nvPr/>
        </p:nvSpPr>
        <p:spPr bwMode="auto">
          <a:xfrm>
            <a:off x="8202613" y="7215188"/>
            <a:ext cx="1944687" cy="273050"/>
          </a:xfrm>
          <a:prstGeom prst="rect">
            <a:avLst/>
          </a:prstGeom>
          <a:noFill/>
          <a:ln w="9525">
            <a:noFill/>
            <a:miter lim="800000"/>
            <a:headEnd/>
            <a:tailEnd/>
          </a:ln>
          <a:effectLst/>
        </p:spPr>
        <p:txBody>
          <a:bodyPr lIns="104269" tIns="52135" rIns="0" bIns="52135"/>
          <a:lstStyle/>
          <a:p>
            <a:pPr algn="r" defTabSz="1042988">
              <a:defRPr/>
            </a:pPr>
            <a:r>
              <a:rPr lang="de-DE" sz="800" dirty="0">
                <a:latin typeface="Imago Book" pitchFamily="34" charset="0"/>
                <a:cs typeface="+mn-cs"/>
              </a:rPr>
              <a:t>© Schweizerischer Samariterbund</a:t>
            </a:r>
          </a:p>
        </p:txBody>
      </p:sp>
      <p:pic>
        <p:nvPicPr>
          <p:cNvPr id="1031" name="Grafik 19" descr="Logo_farb_d.jpg"/>
          <p:cNvPicPr>
            <a:picLocks noChangeAspect="1"/>
          </p:cNvPicPr>
          <p:nvPr/>
        </p:nvPicPr>
        <p:blipFill>
          <a:blip r:embed="rId14" cstate="email"/>
          <a:srcRect/>
          <a:stretch>
            <a:fillRect/>
          </a:stretch>
        </p:blipFill>
        <p:spPr bwMode="auto">
          <a:xfrm>
            <a:off x="8134350" y="509588"/>
            <a:ext cx="2016125" cy="40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92" r:id="rId1"/>
    <p:sldLayoutId id="2147485393" r:id="rId2"/>
    <p:sldLayoutId id="2147485394" r:id="rId3"/>
    <p:sldLayoutId id="2147485395" r:id="rId4"/>
    <p:sldLayoutId id="2147485396" r:id="rId5"/>
    <p:sldLayoutId id="2147485397" r:id="rId6"/>
    <p:sldLayoutId id="2147485398" r:id="rId7"/>
    <p:sldLayoutId id="2147485399" r:id="rId8"/>
    <p:sldLayoutId id="2147485400" r:id="rId9"/>
    <p:sldLayoutId id="2147485401" r:id="rId10"/>
    <p:sldLayoutId id="2147485402" r:id="rId11"/>
    <p:sldLayoutId id="2147485403" r:id="rId12"/>
  </p:sldLayoutIdLst>
  <p:txStyles>
    <p:titleStyle>
      <a:lvl1pPr algn="l" defTabSz="995363" rtl="0" eaLnBrk="0" fontAlgn="base" hangingPunct="0">
        <a:lnSpc>
          <a:spcPct val="90000"/>
        </a:lnSpc>
        <a:spcBef>
          <a:spcPct val="0"/>
        </a:spcBef>
        <a:spcAft>
          <a:spcPct val="0"/>
        </a:spcAft>
        <a:defRPr sz="4500" b="1">
          <a:solidFill>
            <a:srgbClr val="DC241F"/>
          </a:solidFill>
          <a:latin typeface="+mj-lt"/>
          <a:ea typeface="+mj-ea"/>
          <a:cs typeface="+mj-cs"/>
        </a:defRPr>
      </a:lvl1pPr>
      <a:lvl2pPr algn="l" defTabSz="995363" rtl="0" eaLnBrk="0" fontAlgn="base" hangingPunct="0">
        <a:lnSpc>
          <a:spcPct val="90000"/>
        </a:lnSpc>
        <a:spcBef>
          <a:spcPct val="0"/>
        </a:spcBef>
        <a:spcAft>
          <a:spcPct val="0"/>
        </a:spcAft>
        <a:defRPr sz="4500" b="1">
          <a:solidFill>
            <a:srgbClr val="DC241F"/>
          </a:solidFill>
          <a:latin typeface="Arial" pitchFamily="34" charset="0"/>
        </a:defRPr>
      </a:lvl2pPr>
      <a:lvl3pPr algn="l" defTabSz="995363" rtl="0" eaLnBrk="0" fontAlgn="base" hangingPunct="0">
        <a:lnSpc>
          <a:spcPct val="90000"/>
        </a:lnSpc>
        <a:spcBef>
          <a:spcPct val="0"/>
        </a:spcBef>
        <a:spcAft>
          <a:spcPct val="0"/>
        </a:spcAft>
        <a:defRPr sz="4500" b="1">
          <a:solidFill>
            <a:srgbClr val="DC241F"/>
          </a:solidFill>
          <a:latin typeface="Arial" pitchFamily="34" charset="0"/>
        </a:defRPr>
      </a:lvl3pPr>
      <a:lvl4pPr algn="l" defTabSz="995363" rtl="0" eaLnBrk="0" fontAlgn="base" hangingPunct="0">
        <a:lnSpc>
          <a:spcPct val="90000"/>
        </a:lnSpc>
        <a:spcBef>
          <a:spcPct val="0"/>
        </a:spcBef>
        <a:spcAft>
          <a:spcPct val="0"/>
        </a:spcAft>
        <a:defRPr sz="4500" b="1">
          <a:solidFill>
            <a:srgbClr val="DC241F"/>
          </a:solidFill>
          <a:latin typeface="Arial" pitchFamily="34" charset="0"/>
        </a:defRPr>
      </a:lvl4pPr>
      <a:lvl5pPr algn="l" defTabSz="995363" rtl="0" eaLnBrk="0" fontAlgn="base" hangingPunct="0">
        <a:lnSpc>
          <a:spcPct val="90000"/>
        </a:lnSpc>
        <a:spcBef>
          <a:spcPct val="0"/>
        </a:spcBef>
        <a:spcAft>
          <a:spcPct val="0"/>
        </a:spcAft>
        <a:defRPr sz="4500" b="1">
          <a:solidFill>
            <a:srgbClr val="DC241F"/>
          </a:solidFill>
          <a:latin typeface="Arial" pitchFamily="34" charset="0"/>
        </a:defRPr>
      </a:lvl5pPr>
      <a:lvl6pPr marL="457200" algn="l" defTabSz="995363" rtl="0" eaLnBrk="1" fontAlgn="base" hangingPunct="1">
        <a:lnSpc>
          <a:spcPct val="90000"/>
        </a:lnSpc>
        <a:spcBef>
          <a:spcPct val="0"/>
        </a:spcBef>
        <a:spcAft>
          <a:spcPct val="0"/>
        </a:spcAft>
        <a:defRPr sz="4500" b="1">
          <a:solidFill>
            <a:srgbClr val="DC241F"/>
          </a:solidFill>
          <a:latin typeface="Arial" pitchFamily="34" charset="0"/>
        </a:defRPr>
      </a:lvl6pPr>
      <a:lvl7pPr marL="914400" algn="l" defTabSz="995363" rtl="0" eaLnBrk="1" fontAlgn="base" hangingPunct="1">
        <a:lnSpc>
          <a:spcPct val="90000"/>
        </a:lnSpc>
        <a:spcBef>
          <a:spcPct val="0"/>
        </a:spcBef>
        <a:spcAft>
          <a:spcPct val="0"/>
        </a:spcAft>
        <a:defRPr sz="4500" b="1">
          <a:solidFill>
            <a:srgbClr val="DC241F"/>
          </a:solidFill>
          <a:latin typeface="Arial" pitchFamily="34" charset="0"/>
        </a:defRPr>
      </a:lvl7pPr>
      <a:lvl8pPr marL="1371600" algn="l" defTabSz="995363" rtl="0" eaLnBrk="1" fontAlgn="base" hangingPunct="1">
        <a:lnSpc>
          <a:spcPct val="90000"/>
        </a:lnSpc>
        <a:spcBef>
          <a:spcPct val="0"/>
        </a:spcBef>
        <a:spcAft>
          <a:spcPct val="0"/>
        </a:spcAft>
        <a:defRPr sz="4500" b="1">
          <a:solidFill>
            <a:srgbClr val="DC241F"/>
          </a:solidFill>
          <a:latin typeface="Arial" pitchFamily="34" charset="0"/>
        </a:defRPr>
      </a:lvl8pPr>
      <a:lvl9pPr marL="1828800" algn="l" defTabSz="995363" rtl="0" eaLnBrk="1" fontAlgn="base" hangingPunct="1">
        <a:lnSpc>
          <a:spcPct val="90000"/>
        </a:lnSpc>
        <a:spcBef>
          <a:spcPct val="0"/>
        </a:spcBef>
        <a:spcAft>
          <a:spcPct val="0"/>
        </a:spcAft>
        <a:defRPr sz="4500" b="1">
          <a:solidFill>
            <a:srgbClr val="DC241F"/>
          </a:solidFill>
          <a:latin typeface="Arial" pitchFamily="34" charset="0"/>
        </a:defRPr>
      </a:lvl9pPr>
    </p:titleStyle>
    <p:bodyStyle>
      <a:lvl1pPr marL="182563" indent="-182563" algn="l" defTabSz="995363" rtl="0" eaLnBrk="0" fontAlgn="base" hangingPunct="0">
        <a:spcBef>
          <a:spcPct val="60000"/>
        </a:spcBef>
        <a:spcAft>
          <a:spcPct val="0"/>
        </a:spcAft>
        <a:buChar char="•"/>
        <a:defRPr lang="de-DE" sz="3200" kern="1200" dirty="0">
          <a:solidFill>
            <a:schemeClr val="tx1"/>
          </a:solidFill>
          <a:latin typeface="Arial" pitchFamily="34" charset="0"/>
          <a:ea typeface="+mn-ea"/>
          <a:cs typeface="+mn-cs"/>
        </a:defRPr>
      </a:lvl1pPr>
      <a:lvl2pPr marL="433388" indent="-249238" algn="l" defTabSz="995363" rtl="0" eaLnBrk="0" fontAlgn="base" hangingPunct="0">
        <a:spcBef>
          <a:spcPct val="20000"/>
        </a:spcBef>
        <a:spcAft>
          <a:spcPct val="0"/>
        </a:spcAft>
        <a:buChar char="-"/>
        <a:defRPr lang="de-DE" sz="2800" kern="1200" dirty="0">
          <a:solidFill>
            <a:schemeClr val="tx1"/>
          </a:solidFill>
          <a:latin typeface="Arial" pitchFamily="34" charset="0"/>
          <a:ea typeface="+mn-ea"/>
          <a:cs typeface="+mn-cs"/>
        </a:defRPr>
      </a:lvl2pPr>
      <a:lvl3pPr marL="635000" indent="-200025" algn="l" defTabSz="995363" rtl="0" eaLnBrk="0" fontAlgn="base" hangingPunct="0">
        <a:spcBef>
          <a:spcPct val="20000"/>
        </a:spcBef>
        <a:spcAft>
          <a:spcPct val="0"/>
        </a:spcAft>
        <a:buChar char="-"/>
        <a:defRPr lang="de-DE" sz="2400" kern="1200" dirty="0">
          <a:solidFill>
            <a:schemeClr val="tx1"/>
          </a:solidFill>
          <a:latin typeface="Arial" pitchFamily="34" charset="0"/>
          <a:ea typeface="+mn-ea"/>
          <a:cs typeface="+mn-cs"/>
        </a:defRPr>
      </a:lvl3pPr>
      <a:lvl4pPr marL="817563" indent="-180975" algn="l" defTabSz="995363" rtl="0" eaLnBrk="0" fontAlgn="base" hangingPunct="0">
        <a:spcBef>
          <a:spcPct val="20000"/>
        </a:spcBef>
        <a:spcAft>
          <a:spcPct val="0"/>
        </a:spcAft>
        <a:buChar char="-"/>
        <a:defRPr lang="de-DE" sz="2000" kern="1200" dirty="0">
          <a:solidFill>
            <a:schemeClr val="tx1"/>
          </a:solidFill>
          <a:latin typeface="Arial" pitchFamily="34" charset="0"/>
          <a:ea typeface="+mn-ea"/>
          <a:cs typeface="+mn-cs"/>
        </a:defRPr>
      </a:lvl4pPr>
      <a:lvl5pPr marL="1020763" indent="-201613" algn="l" defTabSz="995363" rtl="0" eaLnBrk="0" fontAlgn="base" hangingPunct="0">
        <a:spcBef>
          <a:spcPct val="20000"/>
        </a:spcBef>
        <a:spcAft>
          <a:spcPct val="0"/>
        </a:spcAft>
        <a:buChar char="-"/>
        <a:defRPr lang="de-DE" sz="2000" kern="1200" dirty="0">
          <a:solidFill>
            <a:schemeClr val="tx1"/>
          </a:solidFill>
          <a:latin typeface="Arial" pitchFamily="34" charset="0"/>
          <a:ea typeface="+mn-ea"/>
          <a:cs typeface="+mn-cs"/>
        </a:defRPr>
      </a:lvl5pPr>
      <a:lvl6pPr marL="1477963" indent="-201613" algn="l" defTabSz="995363" rtl="0" eaLnBrk="1" fontAlgn="base" hangingPunct="1">
        <a:spcBef>
          <a:spcPct val="20000"/>
        </a:spcBef>
        <a:spcAft>
          <a:spcPct val="0"/>
        </a:spcAft>
        <a:buChar char="-"/>
        <a:defRPr sz="2400">
          <a:solidFill>
            <a:schemeClr val="tx1"/>
          </a:solidFill>
          <a:latin typeface="+mn-lt"/>
        </a:defRPr>
      </a:lvl6pPr>
      <a:lvl7pPr marL="1935163" indent="-201613" algn="l" defTabSz="995363" rtl="0" eaLnBrk="1" fontAlgn="base" hangingPunct="1">
        <a:spcBef>
          <a:spcPct val="20000"/>
        </a:spcBef>
        <a:spcAft>
          <a:spcPct val="0"/>
        </a:spcAft>
        <a:buChar char="-"/>
        <a:defRPr sz="2400">
          <a:solidFill>
            <a:schemeClr val="tx1"/>
          </a:solidFill>
          <a:latin typeface="+mn-lt"/>
        </a:defRPr>
      </a:lvl7pPr>
      <a:lvl8pPr marL="2392363" indent="-201613" algn="l" defTabSz="995363" rtl="0" eaLnBrk="1" fontAlgn="base" hangingPunct="1">
        <a:spcBef>
          <a:spcPct val="20000"/>
        </a:spcBef>
        <a:spcAft>
          <a:spcPct val="0"/>
        </a:spcAft>
        <a:buChar char="-"/>
        <a:defRPr sz="2400">
          <a:solidFill>
            <a:schemeClr val="tx1"/>
          </a:solidFill>
          <a:latin typeface="+mn-lt"/>
        </a:defRPr>
      </a:lvl8pPr>
      <a:lvl9pPr marL="2849563" indent="-201613" algn="l" defTabSz="995363" rtl="0" eaLnBrk="1" fontAlgn="base" hangingPunct="1">
        <a:spcBef>
          <a:spcPct val="20000"/>
        </a:spcBef>
        <a:spcAft>
          <a:spcPct val="0"/>
        </a:spcAft>
        <a:buChar char="-"/>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61975" y="1114425"/>
            <a:ext cx="9285288" cy="1441450"/>
          </a:xfrm>
        </p:spPr>
        <p:txBody>
          <a:bodyPr/>
          <a:lstStyle/>
          <a:p>
            <a:r>
              <a:rPr lang="de-CH" sz="4800" dirty="0" smtClean="0"/>
              <a:t>Sportverletzungen Handgelenk-</a:t>
            </a:r>
            <a:r>
              <a:rPr lang="de-CH" sz="4800" dirty="0" err="1" smtClean="0"/>
              <a:t>Tapeverband</a:t>
            </a:r>
            <a:r>
              <a:rPr lang="de-CH" dirty="0" smtClean="0"/>
              <a:t/>
            </a:r>
            <a:br>
              <a:rPr lang="de-CH" dirty="0" smtClean="0"/>
            </a:br>
            <a:endParaRPr lang="de-CH" dirty="0" smtClean="0"/>
          </a:p>
        </p:txBody>
      </p:sp>
      <p:pic>
        <p:nvPicPr>
          <p:cNvPr id="3075" name="Picture 2"/>
          <p:cNvPicPr>
            <a:picLocks noChangeAspect="1" noChangeArrowheads="1"/>
          </p:cNvPicPr>
          <p:nvPr/>
        </p:nvPicPr>
        <p:blipFill>
          <a:blip r:embed="rId2" cstate="email"/>
          <a:srcRect/>
          <a:stretch>
            <a:fillRect/>
          </a:stretch>
        </p:blipFill>
        <p:spPr bwMode="auto">
          <a:xfrm>
            <a:off x="674688" y="2875189"/>
            <a:ext cx="9302750" cy="3454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FAPSSB01\gruppen\$1-TRANSFER\BildungBeratung\Bilder Christoph\shutterstock_152487941.jpg"/>
          <p:cNvPicPr>
            <a:picLocks noChangeAspect="1" noChangeArrowheads="1"/>
          </p:cNvPicPr>
          <p:nvPr/>
        </p:nvPicPr>
        <p:blipFill>
          <a:blip r:embed="rId3" cstate="email"/>
          <a:srcRect/>
          <a:stretch>
            <a:fillRect/>
          </a:stretch>
        </p:blipFill>
        <p:spPr bwMode="auto">
          <a:xfrm>
            <a:off x="3926041" y="3768724"/>
            <a:ext cx="2960950" cy="2220912"/>
          </a:xfrm>
          <a:prstGeom prst="rect">
            <a:avLst/>
          </a:prstGeom>
          <a:noFill/>
        </p:spPr>
      </p:pic>
      <p:pic>
        <p:nvPicPr>
          <p:cNvPr id="2051" name="Picture 3" descr="\\FAPSSB01\gruppen\$1-TRANSFER\BildungBeratung\Bilder Christoph\shutterstock_19266526.jpg"/>
          <p:cNvPicPr>
            <a:picLocks noChangeAspect="1" noChangeArrowheads="1"/>
          </p:cNvPicPr>
          <p:nvPr/>
        </p:nvPicPr>
        <p:blipFill>
          <a:blip r:embed="rId4" cstate="email"/>
          <a:srcRect/>
          <a:stretch>
            <a:fillRect/>
          </a:stretch>
        </p:blipFill>
        <p:spPr bwMode="auto">
          <a:xfrm>
            <a:off x="6684963" y="3768726"/>
            <a:ext cx="3318042" cy="2220912"/>
          </a:xfrm>
          <a:prstGeom prst="rect">
            <a:avLst/>
          </a:prstGeom>
          <a:noFill/>
        </p:spPr>
      </p:pic>
      <p:sp>
        <p:nvSpPr>
          <p:cNvPr id="14338" name="Rectangle 2"/>
          <p:cNvSpPr>
            <a:spLocks noGrp="1" noChangeArrowheads="1"/>
          </p:cNvSpPr>
          <p:nvPr>
            <p:ph type="title"/>
          </p:nvPr>
        </p:nvSpPr>
        <p:spPr>
          <a:xfrm>
            <a:off x="477838" y="1114425"/>
            <a:ext cx="6207125" cy="1441450"/>
          </a:xfrm>
        </p:spPr>
        <p:txBody>
          <a:bodyPr/>
          <a:lstStyle/>
          <a:p>
            <a:r>
              <a:rPr lang="de-CH" smtClean="0"/>
              <a:t>Tape/Taping</a:t>
            </a:r>
            <a:endParaRPr lang="de-DE" smtClean="0"/>
          </a:p>
        </p:txBody>
      </p:sp>
      <p:sp>
        <p:nvSpPr>
          <p:cNvPr id="6147" name="Rectangle 3"/>
          <p:cNvSpPr>
            <a:spLocks noGrp="1" noChangeArrowheads="1"/>
          </p:cNvSpPr>
          <p:nvPr>
            <p:ph type="body" idx="1"/>
          </p:nvPr>
        </p:nvSpPr>
        <p:spPr>
          <a:xfrm>
            <a:off x="508000" y="2220913"/>
            <a:ext cx="5384800" cy="1320800"/>
          </a:xfrm>
        </p:spPr>
        <p:txBody>
          <a:bodyPr/>
          <a:lstStyle/>
          <a:p>
            <a:pPr indent="-182563">
              <a:spcBef>
                <a:spcPts val="0"/>
              </a:spcBef>
              <a:buFont typeface="Wingdings" pitchFamily="2" charset="2"/>
              <a:buChar char="§"/>
              <a:defRPr/>
            </a:pPr>
            <a:r>
              <a:rPr lang="de-CH" sz="3200" dirty="0" smtClean="0">
                <a:latin typeface="+mj-lt"/>
                <a:ea typeface="+mj-ea"/>
                <a:cs typeface="+mj-cs"/>
              </a:rPr>
              <a:t> bei meisten Sportarten</a:t>
            </a:r>
          </a:p>
          <a:p>
            <a:pPr indent="-182563">
              <a:spcBef>
                <a:spcPts val="0"/>
              </a:spcBef>
              <a:buFont typeface="Wingdings" pitchFamily="2" charset="2"/>
              <a:buChar char="§"/>
              <a:defRPr/>
            </a:pPr>
            <a:r>
              <a:rPr lang="de-CH" sz="3200" dirty="0" smtClean="0">
                <a:latin typeface="+mj-lt"/>
                <a:ea typeface="+mj-ea"/>
                <a:cs typeface="+mj-cs"/>
              </a:rPr>
              <a:t> verschiedene Wirkungen</a:t>
            </a:r>
          </a:p>
        </p:txBody>
      </p:sp>
      <p:sp>
        <p:nvSpPr>
          <p:cNvPr id="14340" name="AutoShape 4" descr="data:image/jpeg;base64,/9j/4AAQSkZJRgABAQAAAQABAAD/2wCEAAkGBhQSERQTExMUFRUUFRUXFBQVFBQUFRQUFRQVFRQUFBQXHCYeFxkjGRQUHy8gJCcpLCwsFR4xNTAqNSYrLCkBCQoKDgwOGg8PGiwkHCQpLCwsKSwsLCwsKSwsLCksLCwsKSksLCwpKSwsLSksLCwpKSkpLCwpLCwpLCksLCwpKf/AABEIAK4BIgMBIgACEQEDEQH/xAAcAAACAwEBAQEAAAAAAAAAAAADBAIFBgEABwj/xABCEAABAwIEAwYEBAMGBAcAAAABAAIDBBEFEiExQVFhBhMicYGRBzKhsRTB0fBCUuEjU3KCkrIkouPxFRYzQ2KTwv/EABoBAAIDAQEAAAAAAAAAAAAAAAECAAMEBQb/xAAsEQACAgICAgECBAcBAAAAAAAAAQIRAyESMQRBIhMyI1Fh0RQzcZGh8PEF/9oADAMBAAIRAxEAPwD5GF0EqLVIFDsZqhiKbKEnUTXKNO3RLMbqiIdaFNgubIoaLIZZqogjMtMLIDGLpmNlxr1GREu71TDbWQi1eLDZS6IDmchXXXNXAEdA2dzJ7DsGlmBc0WYN5HaMFt7E7ke3UJFgubcza/K/FarFsda6ERsaGMblaxgNsrRxvxNxv1SyaXQyGKOOnAEbaVkltHyyBshPHwWuNjwdy4qqxns05jXTRWfDfgTniB4StI8IB0BuRtcp/C6xjIw0OF7bcydT5p+h7U9ydGtO4IdqC0jUHmFWtMJgrKbYrpnEKYNkcG/KfE0cgf4fTb0XotArFsUAG2UmNC45lypZbKDJaIufY6Iwh0ugwN8WqsKggN0UALthFknNHqjsJU5IeKgdCsTEwSuhDcj0J7IytQmtRyuBqCGONZZecVN4QUWgJkg8pjNolXFdEmiKZKIhyZpo8xSj0eklsoRk6mnylcYVOWXMUMI2KTzrykvI8UC2Gw2IW1S9bYHRRhnsuujLikssI9/cWQSE0cNda6nFQHih0yaE0wG6I8tIAgSMIGyLZEgTmrgjXA5Fa/RIPxCxORJHBAa5Rz6qIVoKYLrrqcWXjPohySaIikWs1uBta/RCnk5KIfwO1wbeVwPuuTjdK+xl0EZOeKs6bI8WuQ62g3ueHkqZrCjRvO6VhRYVkdw14II1abfzABxB9HBJOK5SkuzW6X9uXkid3ZWJaATphxKjOdUYvFkEkEFSREBU85KgzddOhUITJXnSGyk0qDzdSyUcabojo0Jmi5JMUUgWduvF6HC7Wyalp9LqNAs40oM5RoxolHnVFNha9kHFSa5TdHohZUWBHQLo7NFFosutN0tkonGblFmZZCiNnI1W+6LQAGdcXMi8lsGx8YbcXQ2XYU1S1eiUqn3OnFMhh81oypR2IJO5Qy1BsiQ4Kq5TE07S1VNkXNoi9IJ0tU4orr1Mb3RY2eJCg8jj47BDitxTs1NpdIuZqoQ5JvooOKO2LRBI1QAdjYvVEBuB+9U9hFA6V23hb8zuAtwvz6KwfhpJJNtUstMKM82ByPTwkGyv4MLPG1lYf+XQWF7d2C9uJA3slbDRn2FrfCNggznVcjbc+qK5tjqrEqQLFJGXUGwGybfINEKWXkmpAemLZbIbnomqiYkCE4RdEc0Ar0MRXp47KMh17NEExqTXomYIpkolDRaXU+7J0Xaao4FNNcNbKA6K5zraJR+6dqY9UGCHMUEHsGNUVsScFMGhKPk1UkRIG9q5CCpyo9CRbVBKyPQu86ohboh1UgzaIzWktTdAexfvV5SNMuIaJQRj0URFBjYmC/RJZa4+wT32QotSuuF0xFDZMJ2cNKhyU6O+osvPdoiECwZQud7qutaSptpkXKwONDDZCQlZ2I7HEcEu0lzw0Akk2AG5J2AQr2AawzD5JXZGNuQLu4Na3+ZzuA/Yur2i7NMabvzSHlbLH7fM71t5K1wOmdE0w+Fv8Ulx4pHbXvyGgCbcQFRPI+kWwiu2KSUji0BoDQPlaAA0DkANl2nw6+rha17ngmm1IUqmt0AGmioui6k/Qu2mA29yiQlwOi5C66DJSuJuHO/fRQFgavsox5LoB3buMZ/9M/4T/Aem3kqCtgLHFkjS1w3BFj59R1Wyo5Xx7uvbbmnq2lirYMkrSHN+WRtg6N3McweR0K0Qm1plUl7R8smYL6IY6qzxfBH0zw15DmuF2SDZ1tHAj+Fw4jXcc1BtK3LdWv8AQqsr5iF6J67OFGMqJuiUG7yyWnlupzOQrXKYCQLvLJqlcCUCamO9lClNnaqELCuY1o0QaKp5qNab8UXAcKMzyNQGi5tuegQbpWSrJV8g4JendZX7aENOXuXk9QSVys7O3AIa5l+YNrqp5UWRxlQ+W4SDhqjPjc1xadwbFetdWXoCVs45uiE2SyaczRLMgJVeN9hmqZFsZPBPRzWCYgiaG6pWojVzRUF74LyCKcryFDAnPIRYRcLrojyK8DYIeyzjqybYQnGgWKrWBxOiafC4BM0ICkGq46fgotKmWAapVZGSiKYMtkGIhQmkuVEtEYZ0uiu+ydE2M/ipLXuRC0+VjKf+YD1PJUtJT949rOZ9gNSfYFPy1N3EDRjdGjk0aAD0Vc50qQUrZqanGmvItuDv0QZqgEbrLsrQCNU1UYi0Wsd1nL0izfLl2N15tRcXVcZfCSFGSptGEK2Nei6irABb6rzsVAWfqMQAdYHQIf44XRFL448Nin6DG28DvoeqxlSWnULtBV2O6ZAZvpKSGoa+J+z/ABNP8TJBs5p5/cXHFYCsvGXRu+ZpsfMcvv6rTU1WCAQdRb/uqDtbH/bB394y56lpsT7Fvsr4P0UyRUt8SjILLsQI2XHtJVjBFWHoYsy9NFkch085YVGsq8xTKhWPCcEKpmd4kQVelkuDcqMAUm61nYJwY9x+p2ssxGxbHslDG6JwfbiCONis2Z/Auxbka8YtCde8Zpvso1WJRyxHKWvA5cFT01BRRNfETYy7AnU+SZwnDYIg5sbbX3J/NYn0bu1TPnWOTDv5LbX/ACSkCe7StBqZMtiBYXHMJSEWXRj9qOdLUmTkeosUxHdRlhPBFJIVtkpXWUGzXUTTPPBSion32VlC2HD15S/Au5LymwF9JC3LwWdrG+LRarDohMMoHmqDH6IxPtzVWWW+K7NmBW+T6FaMeJOVc2iVpaR7tQrvDsBdICXJk+MbkLkSlP4lJTUjpHWaE9U9nngcfZaPsvRtie/MNuNlqW1ELuG6zzytOkWQxclbPjUhLTYolAMzwCrntlQNbPdosHKooRleCroS5JFE00y+q6PuWZ2/M7wj13+n3We/F7jqtTX1jTCD7fmfyWKnd4iUk0nKgK0rDPmRaSPNv6ILmJiB1lW+h0OicgEKbai7deSTnkvrdDgd4eaVIZsWkmN7KPfFHkiuuN0VmisC6pKPQnMd0GobcJihjsW8y1rvcJqVAXZeUUUjeoXseOaOO+7XEehH9E1h9Xa10TtkwOgjlYNngPtwuCGn309Qlg9jzWiko7WRnZdVVR1FguCquVo7KnodlhCrJ4bJt09kN5zIEjvsSEZRYoTdNwwJtsAUsDF42Kww6XI6/AixQ2QrR4F2JnqHAlro4/5iLE+QKHHnoW62LSUDnOaQ42Gx00Vxg5sSwuzE7lKdscA/CPDA8mzRqdCb3/RE7D4a6Z9wDlB8TvyCxvFK+Ps2xyxq2Vtb8O6y7nxxiRhcS2zrOI32It9VmamnfE4skjex43a9pafY7jqNF+kYKTQBrrW9kDGuzsVQ21RE17Rs7YjqCNR6LqrGq/Uw/V31o/OQlRaeXxahbbtZ8OzTMM0ZLogbG+pYOBJ4jqspHAAD0SNJFqaa0WMdSyw0RBVM5KhNWLrhrUeSK+LL/wDHN5BeVB+LXkOYfps1XY2sbG0390HtE9s0l+Sp+y9RaTKeKtsepiw5m8VibSzWzQm3jpCsE4jWgwbHoyC3jyssdBFJIbAEq6wzs/IxwcdByV8sbzfGKsrWRY9st48Wyl3gJB6KUWPnbutBx0V/TYdG6mNrZrHXqsxgbnPnyO0aw6+nVZ8njyjJRa2X486abT0Vnamu7xzQWFp31CoYotbc9l9I7XQRTlkbQLjW/wDVYurwp1O67tRrlPXgtz8SePHzrRl/iY5JcfYlilRfQbAADyCo505UTJFxuskC2Q1E64VzhdBG+PM4EuuRubabaBUbIiGg81fYDKMhB4O+4Cu8eMXkpmLzZSjiuLoFBAGzubYWMdx014eyfp4rOYRoHMcPVpBH0zLlQ1v4pnWIj2LiiTixht/eW9C1w/Rb4xST/R/scucnJxv3H9/2EO0MNix38wIPmLW+5VM5yvMbddhvu1w/T81QkLD5KqbOn4MrwpP0Cfc6KwrYjG4X4Bg/5QlaZvjHQ3VxjDMzH8xY/wCm35XVcVZrbormYu5NsxZ743xm2V7bbHTkR1BsqRpTdHKb6IqCQHJsH3JQ9ldVoDW8NlTgXT9BZy90zEoxwppkCVsQ8xORBcihsiOKFkNl8M8FE1Q6RzbsiHEaZza3sPuvrscdrWH6LIdh4209BGbayeInmTr+/JaGbET4AxpN9zyC1wjSook9iXaTspDWlve3GU7tNrjkeibw/Ao4QGsAa0bAWCaa7W3L7pDF5iCLbD7cUWktkstRE32QZp9MvAqskx5rGWc1wH83BJ/+Ktc7wm7bbo2Ado5GvzRPsWuBY4HUH9j7L4T2poTS1c0GtmO8P+BwzN9r29F9mhp3GW7dL2IJ5hYD4uYQW1Uc/wDesyu/xMII+jj7JZ9FuKVM+elq93aO+PVQZ81lid3R0FKFWQ7tcTWReTcWD6uM6x3dvB6rWVGMRvh11NtQs5iFLqke7sd1IwWWSRmU3BM1uC18cbbnzT9PjJncQ1psN7LGzPAZZpVjhUk9KM5ALXbg7hdvDXj6W2znZW8230jRz17m3DTa+6raSB+fQ6uTeBSNqnPzGztNOh5IuLztpXMda9jrbz4q7Jmxcqa+RRGM0tdEKlzoSM/HikMarRKG21ABJ+gH5pHtb2qFRlDAQBvwVW2rIp2j+J5cfQOICxeV5bng4NU2asGBRyKSehKtdqhU1OXusPXoFIwknVaDD8O7uEO4u1cf9tun9VyYrVHQZXzMBBby29NlHCJDdzRbW25tzH5hOmEEpfDiGVPGxuNAb6i4FgRxCbG6minyYp4mNhtqqMB2YZMt9QM1pC4WIvuRw1T1cQ1sZG/fM47Cx18r6IdSP+JpzYjxP3GU7cXPsDpzKYxuP/h3ObYgOacw2BvawIuCdea6G+E/99I5GnPF/b/LR7GKHOw5NTY36+qxoK3z6gC2tue1tff7LD1jbSP/AMbv9xsqvKSdM0f+e2riwlFTF1yNbb+Ssao2JaeQ9i0JHC6vu3g8OKs+07mkwyt2cCx3mNW/QuWOPZ02V+GwMDiHAHXQnWw6XTsbQyQW0F9FVuPhzJ+iBlFrgOG19L9LpZLYyehLEJLvcORK5FApTQ/2jvNOU8Keytgm06cihsjtishyOQAQeVxkRcQ0buIA8ybBcK1fw67PGoqO9I8EJueruA9N/ZPFW6A3SPpkdB3dMxhGgaB1GiFQ1eUFvEbJnFaq7SNbgaLI4dV2qHMuSXNvY8LLY9GdKywgx+X8V3Vhlve/GxB/RN1+LOLiGDONhYbc9UGqwizmvafG4Wt05p5uD6AEloHLY+aDTYeiknoXStILng8uCq4KSSmd3btQ86O/JbkRNYNvK+58gq7GQMuYjVuoSuAbsBU1b4mtLWOeTtYbdVR/ERs01D3j2BvdEOJ45eP0WxwycPDSLbcVHtNSRvppmSyNDXscDrbSxTOqFjdn57idcp2Ps+8jPmA0vl1v7qvpG20ve3HnbirluNvDMuUXtbNr9lzZcuVxOhHjVMrTEvILnG+68rbZXou6phTOHYCCx0kmlxp0C7SjO8N9Sn8Wq9o2+qpk3yUY9sbFTTlLpGXwyjAqLvPhBJF9ul1ocSxATEMFrDe3FU9VEQUzhY1XpPG8bhTl2crNl5XxD4XUNp5S4jQi3Pqm8dxuOePKBr14KqrozfRIOCunhg5cmtlMZuqFammskZ5iSOQAA8gFbObdLfhw64AJ/LqsHl401f5GrBNp0Rpq61rgLT4FXRPYYn+G97Hz5db6rHVFM6M2I8jwIRIZyDdcevyOjdo0eIULonFpFz/DbXPfbLzvy5rW0fwnmYWyPkhL7XyEOLQS3YkjhzUPhywVjmulaXfhnscy3F5uWg9AWh3oF9bMBOzreg+6ZuSpx7M0ovcW9HyOu7EVBlhc2ADIXZ8k1/maQO7Dz4RzRK34eVc0RDY7OuCO9eNtbjMMxHloF9XY22up5nlb9hNxG/H6LRHNKSaklszrxopxab1/0+RUvwwqjbN3TNADdznO0Fj8oIS9Z8HKkucWvhdcki75Gm3/ANdvqvs7m9T9UJrh/Mdtd005c1TLMeJY5OSPz/iPwkr4xmayN9v4Wytzezw0fVVGI4dPFAWTwyRlrm5c7CASSW+F2x34FfpWcix8ew4gLBfEWRzaOVuUZi6P5dczO9YZLt6Mub8N+qr4IvWR2fEq5uUBvIWSTJCCCOGycrX5iUKkhzSNHMj9+11V0h2XTIbm534p1kQARGRAIcj0BQcj0AojgoZCTYak6AdUQjmDYS6okyt0A+Z3Ifqvo2F05po8kJLeJP8AMeZSnZ7ChTwAH53avPnwR6rEWsB1WOeWUpfE2QxxUbkK4r2qkjF32P0KruxuId/XSSHQZBvwAuszj+JOlfqCGjbqtH8NMM7x0h5ZQT03st+KUnVsxZFHdH0iGpa83/0lSdNyN/8A5Hb0HFTlpmtFm78+XkFKmob6ublaNr7la/RmOU8BOot1e7U+gVZjLLtdxG1/5j0Whc1ttrAe5VfLSh5udGhAZGNxRhY+FrZHBpabsBsDa2q7i1OJKd7OJY77JTtG8iujA2ETtP8AMP0Raae7XeRXH8qTWQ6njpOB8tpYbaJqwCMI/EfM/cpWudlV8rsTDKPtHiwLyU/ELyHyNVYT6P8ADzBmvZJJJqbkDoB/VKz4J3tf3bDYbuPLXQBNdhZg8PaHWIO3mncLkDMQyn5iPcJ4SccqZznFODVl2PhpE5ouD7rK4/gsdO/I0W0/d19lid4QeiwXaLs4+onNtBb1XZ8bO3P8SWjn5sVR+KPl1VKLqunfb/utvjPw1naC5lj01Cx9VhMzbh7Hi2+hW6WSMvtdmZRceyFM7pf1V7g9E0xucRrr+aoqKF4cPC4+hV0WPiGVwtmWLzUnhZq8X+ZX6BBSxTAse244cDfmDwKzOM9m5KcZ7F0R/jA1byDwNvPbyVwJDmFtNeCvosaexpBbcWseR9CuDG4ro2Y444tpyLj4M0eWldJxllcfRlmAe7Xe6+l9/wAP3dZHsvEIaSINaGAtzZQLAZyZCAP86svx11soqctlyJd7dD+/ZEglIvfbh+ipIq/xAX3FvcG31sjGu4g/vl9VKByLh890hJUEOF+ZB9f2EOKquVKvGhPqmB2DrZDcC+m31uPus12wYQxslz4fF6NILh5Fot6qymxlr5mxcS2/qOHt9k3iuFd/EW8bceqEZJ9Ears/PeOUAhqHsb8nzM6Mdew9LEeiawOgt/au4/L5cXLVdruzP9hTyuNywiOa38pB/wD20t/zKnjcHODdh+XRVTi7ovi01ZyR6EUzVxBoBBVfNVAJWmgoI5abstgn/vyDQfID90r2fwpjmd/L8t/COBPVXePYu1kBaNHOHhHJZ8k2/jE1Y8VLnLojimPtaN1S4dWmomsflA26rNVFTzKsuzVRZ/mkniaxvj2GGWMsi+p9o52xa2MMA3JWq+EUb+5le2wDnWzHoLGyx/aVvelq2Hw0w1xpiA5waXkkX00J/RXeAmsasz+X9Pk3j+0+hwwuHy213e7X2C857QdXF7voED8FfS/lqU3HGGC3H6BdQwWcy3Gp9AhVAzODBoBqR+qN+Jy/K1zubrfZQdUcmken3QYyMR2pox+KLuLWADyJKrmaNPkUz2pDxWgnZ7B9Cf1QyzQnguT5cbyI6vj6xtmMjgyyEHmh4vRh2wCZxdwEvmUfC6QSZvNdFRX5GVPRkDRFeW0f2fNzrxXknEtuJpq7s86nb3kAAeB5AjkVnqBlU+tZM6PKG6HXSx5c19LqpQQQQvQBlh4eCZwV2VNWXOH1o7sXOtlKlla5xWQxKtc0+E2CtOzNUXMzcf6pIyttAnCo2aiWEEKhxCKMXDmi5VrSTE3uqHtU+zbjdMpFUkVsdAM1g3ikcdwtr3jTa6aosaIsCNV4PLy4n2RltCqN6MJjETYXbKukxcW8grbtozxX6LG02s0TeDpYwfIyNB+6ypbaMcvGUpPZ9sfJZgYODbD0bb8lUicODm5uF9DYgjXSydrJrWd1/O6yuJVJiqNNg7boeCvlLia6LKDFiCPFe2xO9wbi58lbvrxqR5+ixNSTHK8A6aOHkdbfkrOKqOUHkbHqDwSqZC/fVvIuHEC+o4HktNT1XewA8dAbfVYmhn0ew624/UK/7KVWpYdQf3+SktoKOw4U41LZWi4DSD01+uhPstJRv8QHMEeqqpA4OGV2UBwvl4i401VhexBHAqY6ToMmU3aTAxLT1cWxuXt6E2maf9eYei+Vx9n5Ab5vKy+34iAJr/3kIv8A5H/9X6L5xXyZDlHAkX8tPyW1SfoqM1PgLzq59/TZU8+HEPsVs/xeizePzWkBHL81G7Wwrst6Wa0EbAMwjcC5vMKkxaqMj3OOnIcglIsQcDcEg9F2V17lc9wUZNm36rlFIrJTrZaLA6Yix6FZ7+MLVYRJw6Iy+1lfs7VxkkDzX0D4dRhtLY3+d23mVhqiSz2+qs8H+IQpSynERc97iQ64DRx1R8VJQQuS2qPq0TTubMbzJ1XjiNP8vfRX5Z2/qvgnabtlV1b5AZnMia9zRGwlnyki7iDc7Hiss+nA/hb7LQ5lagfqg2IuHg8rEKpqAQ7W/uV8u+GVZIxstnE5i0NDnOIba97A7b/RMxfFOWOqfT1EbXgSOYHs0OhIFwfLmPJHkgcWWvaZ5NbG0cIyT7qFc1/cyFupDSbeiC3ExLWzOy/K1rRe2g3P3TNRVADjqCuX5Evxf6HV8eP4R8zqKwvN0zgmNOicb7ImEYYJJHi+mZ3+4oWPYf3LxY3uuhbMtbouj2qXVjsy8pQeMT//2Q=="/>
          <p:cNvSpPr>
            <a:spLocks noChangeAspect="1" noChangeArrowheads="1"/>
          </p:cNvSpPr>
          <p:nvPr/>
        </p:nvSpPr>
        <p:spPr bwMode="auto">
          <a:xfrm>
            <a:off x="74613" y="-423863"/>
            <a:ext cx="304800" cy="304800"/>
          </a:xfrm>
          <a:prstGeom prst="rect">
            <a:avLst/>
          </a:prstGeom>
          <a:noFill/>
          <a:ln w="9525">
            <a:noFill/>
            <a:miter lim="800000"/>
            <a:headEnd/>
            <a:tailEnd/>
          </a:ln>
        </p:spPr>
        <p:txBody>
          <a:bodyPr/>
          <a:lstStyle/>
          <a:p>
            <a:endParaRPr lang="de-CH"/>
          </a:p>
        </p:txBody>
      </p:sp>
      <p:pic>
        <p:nvPicPr>
          <p:cNvPr id="2050" name="Picture 2" descr="\\FAPSSB01\gruppen\$1-TRANSFER\BildungBeratung\Bilder Christoph\shutterstock_147963788.jpg"/>
          <p:cNvPicPr>
            <a:picLocks noChangeAspect="1" noChangeArrowheads="1"/>
          </p:cNvPicPr>
          <p:nvPr/>
        </p:nvPicPr>
        <p:blipFill>
          <a:blip r:embed="rId5" cstate="email"/>
          <a:srcRect/>
          <a:stretch>
            <a:fillRect/>
          </a:stretch>
        </p:blipFill>
        <p:spPr bwMode="auto">
          <a:xfrm>
            <a:off x="508000" y="3768724"/>
            <a:ext cx="3330953" cy="2220913"/>
          </a:xfrm>
          <a:prstGeom prst="rect">
            <a:avLst/>
          </a:prstGeom>
          <a:noFill/>
        </p:spPr>
      </p:pic>
      <p:sp>
        <p:nvSpPr>
          <p:cNvPr id="9" name="Textfeld 5"/>
          <p:cNvSpPr txBox="1">
            <a:spLocks noChangeArrowheads="1"/>
          </p:cNvSpPr>
          <p:nvPr/>
        </p:nvSpPr>
        <p:spPr bwMode="auto">
          <a:xfrm>
            <a:off x="508000" y="5773738"/>
            <a:ext cx="2355850" cy="215900"/>
          </a:xfrm>
          <a:prstGeom prst="rect">
            <a:avLst/>
          </a:prstGeom>
          <a:noFill/>
          <a:ln w="9525">
            <a:noFill/>
            <a:miter lim="800000"/>
            <a:headEnd/>
            <a:tailEnd/>
          </a:ln>
        </p:spPr>
        <p:txBody>
          <a:bodyPr>
            <a:spAutoFit/>
          </a:bodyPr>
          <a:lstStyle/>
          <a:p>
            <a:r>
              <a:rPr lang="de-CH" sz="800" dirty="0"/>
              <a:t>Bild: </a:t>
            </a:r>
            <a:r>
              <a:rPr lang="de-CH" sz="800" dirty="0" err="1"/>
              <a:t>Shutterstock</a:t>
            </a:r>
            <a:endParaRPr lang="de-CH" sz="800" dirty="0"/>
          </a:p>
        </p:txBody>
      </p:sp>
      <p:sp>
        <p:nvSpPr>
          <p:cNvPr id="10" name="Textfeld 5"/>
          <p:cNvSpPr txBox="1">
            <a:spLocks noChangeArrowheads="1"/>
          </p:cNvSpPr>
          <p:nvPr/>
        </p:nvSpPr>
        <p:spPr bwMode="auto">
          <a:xfrm>
            <a:off x="6684963" y="5773737"/>
            <a:ext cx="2355850" cy="215900"/>
          </a:xfrm>
          <a:prstGeom prst="rect">
            <a:avLst/>
          </a:prstGeom>
          <a:noFill/>
          <a:ln w="9525">
            <a:noFill/>
            <a:miter lim="800000"/>
            <a:headEnd/>
            <a:tailEnd/>
          </a:ln>
        </p:spPr>
        <p:txBody>
          <a:bodyPr>
            <a:spAutoFit/>
          </a:bodyPr>
          <a:lstStyle/>
          <a:p>
            <a:r>
              <a:rPr lang="de-CH" sz="800" dirty="0"/>
              <a:t>Bild: </a:t>
            </a:r>
            <a:r>
              <a:rPr lang="de-CH" sz="800" dirty="0" err="1"/>
              <a:t>Shutterstock</a:t>
            </a:r>
            <a:endParaRPr lang="de-CH" sz="800" dirty="0"/>
          </a:p>
        </p:txBody>
      </p:sp>
      <p:sp>
        <p:nvSpPr>
          <p:cNvPr id="11" name="Textfeld 5"/>
          <p:cNvSpPr txBox="1">
            <a:spLocks noChangeArrowheads="1"/>
          </p:cNvSpPr>
          <p:nvPr/>
        </p:nvSpPr>
        <p:spPr bwMode="auto">
          <a:xfrm>
            <a:off x="3926041" y="5773738"/>
            <a:ext cx="2355850" cy="215900"/>
          </a:xfrm>
          <a:prstGeom prst="rect">
            <a:avLst/>
          </a:prstGeom>
          <a:noFill/>
          <a:ln w="9525">
            <a:noFill/>
            <a:miter lim="800000"/>
            <a:headEnd/>
            <a:tailEnd/>
          </a:ln>
        </p:spPr>
        <p:txBody>
          <a:bodyPr>
            <a:spAutoFit/>
          </a:bodyPr>
          <a:lstStyle/>
          <a:p>
            <a:r>
              <a:rPr lang="de-CH" sz="800" dirty="0"/>
              <a:t>Bild: </a:t>
            </a:r>
            <a:r>
              <a:rPr lang="de-CH" sz="800" dirty="0" err="1"/>
              <a:t>Shutterstock</a:t>
            </a:r>
            <a:endParaRPr lang="de-CH"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p:cNvGraphicFramePr>
            <a:graphicFrameLocks noGrp="1"/>
          </p:cNvGraphicFramePr>
          <p:nvPr/>
        </p:nvGraphicFramePr>
        <p:xfrm>
          <a:off x="704850" y="2032000"/>
          <a:ext cx="9353500" cy="6035040"/>
        </p:xfrm>
        <a:graphic>
          <a:graphicData uri="http://schemas.openxmlformats.org/drawingml/2006/table">
            <a:tbl>
              <a:tblPr firstRow="1" bandRow="1">
                <a:tableStyleId>{5C22544A-7EE6-4342-B048-85BDC9FD1C3A}</a:tableStyleId>
              </a:tblPr>
              <a:tblGrid>
                <a:gridCol w="5216982"/>
                <a:gridCol w="4136518"/>
              </a:tblGrid>
              <a:tr h="547644">
                <a:tc>
                  <a:txBody>
                    <a:bodyPr/>
                    <a:lstStyle/>
                    <a:p>
                      <a:pPr algn="l"/>
                      <a:r>
                        <a:rPr lang="de-CH" sz="3200" b="1" kern="1200" dirty="0" smtClean="0">
                          <a:solidFill>
                            <a:schemeClr val="tx1"/>
                          </a:solidFill>
                          <a:latin typeface="+mj-lt"/>
                          <a:ea typeface="+mj-ea"/>
                          <a:cs typeface="+mj-cs"/>
                        </a:rPr>
                        <a:t>Sport Tape/ Konventionelles Tape</a:t>
                      </a:r>
                    </a:p>
                    <a:p>
                      <a:pPr algn="l"/>
                      <a:r>
                        <a:rPr lang="de-CH" sz="3200" b="1" kern="1200" dirty="0" smtClean="0">
                          <a:solidFill>
                            <a:schemeClr val="tx1"/>
                          </a:solidFill>
                          <a:latin typeface="+mj-lt"/>
                          <a:ea typeface="+mj-ea"/>
                          <a:cs typeface="+mj-cs"/>
                        </a:rPr>
                        <a:t>(unelastisches Tape)</a:t>
                      </a:r>
                      <a:endParaRPr lang="de-CH" dirty="0"/>
                    </a:p>
                  </a:txBody>
                  <a:tcPr>
                    <a:noFill/>
                  </a:tcPr>
                </a:tc>
                <a:tc>
                  <a:txBody>
                    <a:bodyPr/>
                    <a:lstStyle/>
                    <a:p>
                      <a:pPr algn="l"/>
                      <a:r>
                        <a:rPr lang="de-CH" sz="3200" b="1" kern="1200" dirty="0" err="1" smtClean="0">
                          <a:solidFill>
                            <a:schemeClr val="tx1"/>
                          </a:solidFill>
                          <a:latin typeface="+mj-lt"/>
                          <a:ea typeface="+mj-ea"/>
                          <a:cs typeface="+mj-cs"/>
                        </a:rPr>
                        <a:t>Kinesio</a:t>
                      </a:r>
                      <a:r>
                        <a:rPr lang="de-CH" sz="3200" b="1" kern="1200" dirty="0" smtClean="0">
                          <a:solidFill>
                            <a:schemeClr val="tx1"/>
                          </a:solidFill>
                          <a:latin typeface="+mj-lt"/>
                          <a:ea typeface="+mj-ea"/>
                          <a:cs typeface="+mj-cs"/>
                        </a:rPr>
                        <a:t> Tape/ </a:t>
                      </a:r>
                    </a:p>
                    <a:p>
                      <a:pPr algn="l"/>
                      <a:r>
                        <a:rPr lang="de-CH" sz="3200" b="1" kern="1200" dirty="0" err="1" smtClean="0">
                          <a:solidFill>
                            <a:schemeClr val="tx1"/>
                          </a:solidFill>
                          <a:latin typeface="+mj-lt"/>
                          <a:ea typeface="+mj-ea"/>
                          <a:cs typeface="+mj-cs"/>
                        </a:rPr>
                        <a:t>Medi</a:t>
                      </a:r>
                      <a:r>
                        <a:rPr lang="de-CH" sz="3200" b="1" kern="1200" dirty="0" smtClean="0">
                          <a:solidFill>
                            <a:schemeClr val="tx1"/>
                          </a:solidFill>
                          <a:latin typeface="+mj-lt"/>
                          <a:ea typeface="+mj-ea"/>
                          <a:cs typeface="+mj-cs"/>
                        </a:rPr>
                        <a:t> Tape</a:t>
                      </a:r>
                    </a:p>
                    <a:p>
                      <a:pPr algn="l"/>
                      <a:r>
                        <a:rPr lang="de-CH" sz="3200" b="1" kern="1200" dirty="0" smtClean="0">
                          <a:solidFill>
                            <a:schemeClr val="tx1"/>
                          </a:solidFill>
                          <a:latin typeface="+mj-lt"/>
                          <a:ea typeface="+mj-ea"/>
                          <a:cs typeface="+mj-cs"/>
                        </a:rPr>
                        <a:t>(elastisches Tape)</a:t>
                      </a:r>
                    </a:p>
                  </a:txBody>
                  <a:tcPr>
                    <a:noFill/>
                  </a:tcPr>
                </a:tc>
              </a:tr>
              <a:tr h="2574336">
                <a:tc>
                  <a:txBody>
                    <a:bodyPr/>
                    <a:lstStyle/>
                    <a:p>
                      <a:endParaRPr lang="de-CH" dirty="0"/>
                    </a:p>
                  </a:txBody>
                  <a:tcPr>
                    <a:noFill/>
                  </a:tcPr>
                </a:tc>
                <a:tc>
                  <a:txBody>
                    <a:bodyPr/>
                    <a:lstStyle/>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a:p>
                  </a:txBody>
                  <a:tcPr>
                    <a:noFill/>
                  </a:tcPr>
                </a:tc>
              </a:tr>
            </a:tbl>
          </a:graphicData>
        </a:graphic>
      </p:graphicFrame>
      <p:sp>
        <p:nvSpPr>
          <p:cNvPr id="15373" name="Titel 1"/>
          <p:cNvSpPr>
            <a:spLocks noGrp="1"/>
          </p:cNvSpPr>
          <p:nvPr>
            <p:ph type="title"/>
          </p:nvPr>
        </p:nvSpPr>
        <p:spPr>
          <a:xfrm>
            <a:off x="631825" y="1114425"/>
            <a:ext cx="8056563" cy="917575"/>
          </a:xfrm>
        </p:spPr>
        <p:txBody>
          <a:bodyPr/>
          <a:lstStyle/>
          <a:p>
            <a:r>
              <a:rPr lang="de-CH" smtClean="0"/>
              <a:t>Tape Arten</a:t>
            </a:r>
          </a:p>
        </p:txBody>
      </p:sp>
      <p:pic>
        <p:nvPicPr>
          <p:cNvPr id="1026" name="Picture 2" descr="\\FAPSSB01\gruppen\$1-TRANSFER\BildungBeratung\Bilder Christoph\49052_100000761791539_2162_q[1].jpg"/>
          <p:cNvPicPr>
            <a:picLocks noChangeAspect="1" noChangeArrowheads="1"/>
          </p:cNvPicPr>
          <p:nvPr/>
        </p:nvPicPr>
        <p:blipFill>
          <a:blip r:embed="rId3" cstate="email"/>
          <a:srcRect/>
          <a:stretch>
            <a:fillRect/>
          </a:stretch>
        </p:blipFill>
        <p:spPr bwMode="auto">
          <a:xfrm>
            <a:off x="6096000" y="3686398"/>
            <a:ext cx="3309207" cy="2740747"/>
          </a:xfrm>
          <a:prstGeom prst="rect">
            <a:avLst/>
          </a:prstGeom>
          <a:noFill/>
        </p:spPr>
      </p:pic>
      <p:sp>
        <p:nvSpPr>
          <p:cNvPr id="7" name="Textfeld 5"/>
          <p:cNvSpPr txBox="1">
            <a:spLocks noChangeArrowheads="1"/>
          </p:cNvSpPr>
          <p:nvPr/>
        </p:nvSpPr>
        <p:spPr bwMode="auto">
          <a:xfrm>
            <a:off x="6096000" y="6178550"/>
            <a:ext cx="2355850" cy="215900"/>
          </a:xfrm>
          <a:prstGeom prst="rect">
            <a:avLst/>
          </a:prstGeom>
          <a:noFill/>
          <a:ln w="9525">
            <a:noFill/>
            <a:miter lim="800000"/>
            <a:headEnd/>
            <a:tailEnd/>
          </a:ln>
        </p:spPr>
        <p:txBody>
          <a:bodyPr>
            <a:spAutoFit/>
          </a:bodyPr>
          <a:lstStyle/>
          <a:p>
            <a:r>
              <a:rPr lang="de-CH" sz="800" dirty="0"/>
              <a:t>Bild: </a:t>
            </a:r>
            <a:r>
              <a:rPr lang="de-CH" sz="800" dirty="0" err="1"/>
              <a:t>Shutterstock</a:t>
            </a:r>
            <a:endParaRPr lang="de-CH" sz="800" dirty="0"/>
          </a:p>
        </p:txBody>
      </p:sp>
      <p:pic>
        <p:nvPicPr>
          <p:cNvPr id="1027" name="Picture 3" descr="\\FAPSSB01\gruppen\$1-TRANSFER\BildungBeratung\Bilder Christoph\shutterstock_19266526.jpg"/>
          <p:cNvPicPr>
            <a:picLocks noChangeAspect="1" noChangeArrowheads="1"/>
          </p:cNvPicPr>
          <p:nvPr/>
        </p:nvPicPr>
        <p:blipFill>
          <a:blip r:embed="rId4" cstate="email"/>
          <a:srcRect/>
          <a:stretch>
            <a:fillRect/>
          </a:stretch>
        </p:blipFill>
        <p:spPr bwMode="auto">
          <a:xfrm>
            <a:off x="820962" y="3691543"/>
            <a:ext cx="4086989" cy="2735602"/>
          </a:xfrm>
          <a:prstGeom prst="rect">
            <a:avLst/>
          </a:prstGeom>
          <a:noFill/>
        </p:spPr>
      </p:pic>
      <p:sp>
        <p:nvSpPr>
          <p:cNvPr id="9" name="Textfeld 5"/>
          <p:cNvSpPr txBox="1">
            <a:spLocks noChangeArrowheads="1"/>
          </p:cNvSpPr>
          <p:nvPr/>
        </p:nvSpPr>
        <p:spPr bwMode="auto">
          <a:xfrm>
            <a:off x="820962" y="6211245"/>
            <a:ext cx="2355850" cy="215900"/>
          </a:xfrm>
          <a:prstGeom prst="rect">
            <a:avLst/>
          </a:prstGeom>
          <a:noFill/>
          <a:ln w="9525">
            <a:noFill/>
            <a:miter lim="800000"/>
            <a:headEnd/>
            <a:tailEnd/>
          </a:ln>
        </p:spPr>
        <p:txBody>
          <a:bodyPr>
            <a:spAutoFit/>
          </a:bodyPr>
          <a:lstStyle/>
          <a:p>
            <a:r>
              <a:rPr lang="de-CH" sz="800" dirty="0"/>
              <a:t>Bild: </a:t>
            </a:r>
            <a:r>
              <a:rPr lang="de-CH" sz="800" dirty="0" err="1"/>
              <a:t>Shutterstock</a:t>
            </a:r>
            <a:endParaRPr lang="de-CH"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93725" y="1114425"/>
            <a:ext cx="8123238" cy="1441450"/>
          </a:xfrm>
        </p:spPr>
        <p:txBody>
          <a:bodyPr/>
          <a:lstStyle/>
          <a:p>
            <a:r>
              <a:rPr lang="de-CH" smtClean="0"/>
              <a:t>Indikationen Taping</a:t>
            </a:r>
            <a:endParaRPr lang="de-DE" smtClean="0"/>
          </a:p>
        </p:txBody>
      </p:sp>
      <p:sp>
        <p:nvSpPr>
          <p:cNvPr id="5" name="Rechteck 4"/>
          <p:cNvSpPr/>
          <p:nvPr/>
        </p:nvSpPr>
        <p:spPr>
          <a:xfrm>
            <a:off x="725487" y="2263775"/>
            <a:ext cx="6517141" cy="4819196"/>
          </a:xfrm>
          <a:prstGeom prst="rect">
            <a:avLst/>
          </a:prstGeom>
        </p:spPr>
        <p:txBody>
          <a:bodyPr/>
          <a:lstStyle/>
          <a:p>
            <a:pPr>
              <a:buFont typeface="Wingdings" pitchFamily="2" charset="2"/>
              <a:buChar char="§"/>
              <a:defRPr/>
            </a:pPr>
            <a:r>
              <a:rPr lang="de-CH" sz="3200" dirty="0">
                <a:latin typeface="+mj-lt"/>
                <a:ea typeface="+mj-ea"/>
                <a:cs typeface="+mj-cs"/>
              </a:rPr>
              <a:t> frische Verletzungen</a:t>
            </a:r>
          </a:p>
          <a:p>
            <a:pPr>
              <a:buFont typeface="Wingdings" pitchFamily="2" charset="2"/>
              <a:buChar char="§"/>
              <a:defRPr/>
            </a:pPr>
            <a:endParaRPr lang="de-CH" sz="3200" dirty="0">
              <a:latin typeface="+mj-lt"/>
              <a:ea typeface="+mj-ea"/>
              <a:cs typeface="+mj-cs"/>
            </a:endParaRPr>
          </a:p>
          <a:p>
            <a:pPr>
              <a:buFont typeface="Wingdings" pitchFamily="2" charset="2"/>
              <a:buChar char="§"/>
              <a:defRPr/>
            </a:pPr>
            <a:r>
              <a:rPr lang="de-CH" sz="3200" dirty="0">
                <a:latin typeface="+mj-lt"/>
                <a:ea typeface="+mj-ea"/>
                <a:cs typeface="+mj-cs"/>
              </a:rPr>
              <a:t> chronische Verletzungen</a:t>
            </a:r>
          </a:p>
          <a:p>
            <a:pPr>
              <a:buFont typeface="Wingdings" pitchFamily="2" charset="2"/>
              <a:buChar char="§"/>
              <a:defRPr/>
            </a:pPr>
            <a:endParaRPr lang="de-CH" sz="3200" dirty="0">
              <a:latin typeface="+mj-lt"/>
              <a:ea typeface="+mj-ea"/>
              <a:cs typeface="+mj-cs"/>
            </a:endParaRPr>
          </a:p>
          <a:p>
            <a:pPr>
              <a:buFont typeface="Wingdings" pitchFamily="2" charset="2"/>
              <a:buChar char="§"/>
              <a:defRPr/>
            </a:pPr>
            <a:r>
              <a:rPr lang="de-CH" sz="4400" b="1" dirty="0">
                <a:latin typeface="+mj-lt"/>
                <a:ea typeface="+mj-ea"/>
                <a:cs typeface="+mj-cs"/>
              </a:rPr>
              <a:t> Prophylaxe</a:t>
            </a:r>
          </a:p>
          <a:p>
            <a:pPr>
              <a:buFont typeface="Wingdings" pitchFamily="2" charset="2"/>
              <a:buChar char="§"/>
              <a:defRPr/>
            </a:pPr>
            <a:endParaRPr lang="de-CH" sz="3200" dirty="0">
              <a:latin typeface="+mj-lt"/>
              <a:ea typeface="+mj-ea"/>
              <a:cs typeface="+mj-cs"/>
            </a:endParaRPr>
          </a:p>
          <a:p>
            <a:pPr>
              <a:buFont typeface="Wingdings" pitchFamily="2" charset="2"/>
              <a:buChar char="§"/>
              <a:defRPr/>
            </a:pPr>
            <a:r>
              <a:rPr lang="de-CH" sz="3200" dirty="0">
                <a:latin typeface="+mj-lt"/>
                <a:ea typeface="+mj-ea"/>
                <a:cs typeface="+mj-cs"/>
              </a:rPr>
              <a:t> </a:t>
            </a:r>
            <a:r>
              <a:rPr lang="de-CH" sz="3200" dirty="0" smtClean="0">
                <a:latin typeface="+mj-lt"/>
                <a:ea typeface="+mj-ea"/>
                <a:cs typeface="+mj-cs"/>
              </a:rPr>
              <a:t>Wiedereinsteiger </a:t>
            </a:r>
          </a:p>
          <a:p>
            <a:pPr>
              <a:defRPr/>
            </a:pPr>
            <a:r>
              <a:rPr lang="de-CH" sz="3200" dirty="0">
                <a:latin typeface="+mj-lt"/>
                <a:ea typeface="+mj-ea"/>
                <a:cs typeface="+mj-cs"/>
              </a:rPr>
              <a:t> </a:t>
            </a:r>
            <a:r>
              <a:rPr lang="de-CH" sz="3200" dirty="0" smtClean="0">
                <a:latin typeface="+mj-lt"/>
                <a:ea typeface="+mj-ea"/>
                <a:cs typeface="+mj-cs"/>
              </a:rPr>
              <a:t>  im Sport</a:t>
            </a:r>
            <a:endParaRPr lang="de-CH" sz="3200" dirty="0">
              <a:latin typeface="+mj-lt"/>
              <a:ea typeface="+mj-ea"/>
              <a:cs typeface="+mj-cs"/>
            </a:endParaRPr>
          </a:p>
        </p:txBody>
      </p:sp>
      <p:pic>
        <p:nvPicPr>
          <p:cNvPr id="11268" name="Picture 5" descr="O:\Bildung_Beratung1\Tagungen\01_Kadertagung\Kad2014\4_Inhalte\Fachtechnik Thema 1\D\shutterstock_27727297.jpg"/>
          <p:cNvPicPr>
            <a:picLocks noChangeAspect="1" noChangeArrowheads="1"/>
          </p:cNvPicPr>
          <p:nvPr/>
        </p:nvPicPr>
        <p:blipFill>
          <a:blip r:embed="rId3" cstate="email"/>
          <a:srcRect/>
          <a:stretch>
            <a:fillRect/>
          </a:stretch>
        </p:blipFill>
        <p:spPr bwMode="auto">
          <a:xfrm>
            <a:off x="5651500" y="2301875"/>
            <a:ext cx="4675188" cy="3776663"/>
          </a:xfrm>
          <a:prstGeom prst="rect">
            <a:avLst/>
          </a:prstGeom>
          <a:noFill/>
          <a:ln w="9525">
            <a:noFill/>
            <a:miter lim="800000"/>
            <a:headEnd/>
            <a:tailEnd/>
          </a:ln>
        </p:spPr>
      </p:pic>
      <p:sp>
        <p:nvSpPr>
          <p:cNvPr id="11269" name="Textfeld 5"/>
          <p:cNvSpPr txBox="1">
            <a:spLocks noChangeArrowheads="1"/>
          </p:cNvSpPr>
          <p:nvPr/>
        </p:nvSpPr>
        <p:spPr bwMode="auto">
          <a:xfrm>
            <a:off x="5651500" y="5864225"/>
            <a:ext cx="2355850" cy="214313"/>
          </a:xfrm>
          <a:prstGeom prst="rect">
            <a:avLst/>
          </a:prstGeom>
          <a:noFill/>
          <a:ln w="9525">
            <a:noFill/>
            <a:miter lim="800000"/>
            <a:headEnd/>
            <a:tailEnd/>
          </a:ln>
        </p:spPr>
        <p:txBody>
          <a:bodyPr>
            <a:spAutoFit/>
          </a:bodyPr>
          <a:lstStyle/>
          <a:p>
            <a:r>
              <a:rPr lang="de-CH" sz="800"/>
              <a:t>Bild: Shutterstock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3"/>
          <p:cNvPicPr>
            <a:picLocks noChangeAspect="1" noChangeArrowheads="1"/>
          </p:cNvPicPr>
          <p:nvPr/>
        </p:nvPicPr>
        <p:blipFill>
          <a:blip r:embed="rId3" cstate="email"/>
          <a:srcRect/>
          <a:stretch>
            <a:fillRect/>
          </a:stretch>
        </p:blipFill>
        <p:spPr bwMode="auto">
          <a:xfrm>
            <a:off x="2260600" y="1095375"/>
            <a:ext cx="7923213" cy="59261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6738" y="1114425"/>
            <a:ext cx="9820275" cy="1441450"/>
          </a:xfrm>
        </p:spPr>
        <p:txBody>
          <a:bodyPr/>
          <a:lstStyle/>
          <a:p>
            <a:r>
              <a:rPr lang="de-CH" smtClean="0"/>
              <a:t>Wirkungen</a:t>
            </a:r>
            <a:endParaRPr lang="de-DE" smtClean="0"/>
          </a:p>
        </p:txBody>
      </p:sp>
      <p:sp>
        <p:nvSpPr>
          <p:cNvPr id="16387" name="Text Box 7"/>
          <p:cNvSpPr txBox="1">
            <a:spLocks noChangeArrowheads="1"/>
          </p:cNvSpPr>
          <p:nvPr/>
        </p:nvSpPr>
        <p:spPr bwMode="auto">
          <a:xfrm>
            <a:off x="1069975" y="2605088"/>
            <a:ext cx="3716338" cy="428625"/>
          </a:xfrm>
          <a:prstGeom prst="rect">
            <a:avLst/>
          </a:prstGeom>
          <a:noFill/>
          <a:ln w="9525">
            <a:noFill/>
            <a:miter lim="800000"/>
            <a:headEnd/>
            <a:tailEnd/>
          </a:ln>
        </p:spPr>
        <p:txBody>
          <a:bodyPr lIns="104306" tIns="52153" rIns="104306" bIns="52153">
            <a:spAutoFit/>
          </a:bodyPr>
          <a:lstStyle/>
          <a:p>
            <a:endParaRPr lang="de-DE"/>
          </a:p>
        </p:txBody>
      </p:sp>
      <p:sp>
        <p:nvSpPr>
          <p:cNvPr id="10" name="Rectangle 3"/>
          <p:cNvSpPr txBox="1">
            <a:spLocks noChangeArrowheads="1"/>
          </p:cNvSpPr>
          <p:nvPr/>
        </p:nvSpPr>
        <p:spPr bwMode="auto">
          <a:xfrm>
            <a:off x="638175" y="2090738"/>
            <a:ext cx="3382963" cy="4411662"/>
          </a:xfrm>
          <a:prstGeom prst="rect">
            <a:avLst/>
          </a:prstGeom>
          <a:noFill/>
          <a:ln w="9525">
            <a:noFill/>
            <a:miter lim="800000"/>
            <a:headEnd/>
            <a:tailEnd/>
          </a:ln>
        </p:spPr>
        <p:txBody>
          <a:bodyPr lIns="91408" tIns="45704" rIns="91408" bIns="45704"/>
          <a:lstStyle/>
          <a:p>
            <a:pPr marL="182563" indent="-182563" defTabSz="995363" eaLnBrk="0" hangingPunct="0">
              <a:spcBef>
                <a:spcPts val="0"/>
              </a:spcBef>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b="1" dirty="0">
                <a:latin typeface="+mj-lt"/>
                <a:ea typeface="+mj-ea"/>
                <a:cs typeface="+mj-cs"/>
              </a:rPr>
              <a:t> Kompression</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Stützung</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Vorbeugung</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Ruhigstellung</a:t>
            </a: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p:txBody>
      </p:sp>
      <p:pic>
        <p:nvPicPr>
          <p:cNvPr id="16389" name="Picture 2" descr="C:\Users\christoph.meier\AppData\Local\Microsoft\Windows\Temporary Internet Files\Content.Outlook\SJ4PI1UA\Foto.JPG"/>
          <p:cNvPicPr>
            <a:picLocks noChangeAspect="1" noChangeArrowheads="1"/>
          </p:cNvPicPr>
          <p:nvPr/>
        </p:nvPicPr>
        <p:blipFill>
          <a:blip r:embed="rId3" cstate="email"/>
          <a:srcRect/>
          <a:stretch>
            <a:fillRect/>
          </a:stretch>
        </p:blipFill>
        <p:spPr bwMode="auto">
          <a:xfrm>
            <a:off x="4513263" y="2314575"/>
            <a:ext cx="5062537" cy="37957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50863" y="1114425"/>
            <a:ext cx="9836150" cy="1441450"/>
          </a:xfrm>
        </p:spPr>
        <p:txBody>
          <a:bodyPr/>
          <a:lstStyle/>
          <a:p>
            <a:r>
              <a:rPr lang="de-CH" smtClean="0"/>
              <a:t>Wirkung</a:t>
            </a:r>
            <a:endParaRPr lang="de-DE" smtClean="0"/>
          </a:p>
        </p:txBody>
      </p:sp>
      <p:sp>
        <p:nvSpPr>
          <p:cNvPr id="17411" name="Rectangle 5"/>
          <p:cNvSpPr>
            <a:spLocks noChangeArrowheads="1"/>
          </p:cNvSpPr>
          <p:nvPr/>
        </p:nvSpPr>
        <p:spPr bwMode="auto">
          <a:xfrm>
            <a:off x="979488" y="2852738"/>
            <a:ext cx="211137" cy="428625"/>
          </a:xfrm>
          <a:prstGeom prst="rect">
            <a:avLst/>
          </a:prstGeom>
          <a:noFill/>
          <a:ln w="9525">
            <a:noFill/>
            <a:miter lim="800000"/>
            <a:headEnd/>
            <a:tailEnd/>
          </a:ln>
        </p:spPr>
        <p:txBody>
          <a:bodyPr wrap="none" lIns="104306" tIns="52153" rIns="104306" bIns="52153" anchor="ctr">
            <a:spAutoFit/>
          </a:bodyPr>
          <a:lstStyle/>
          <a:p>
            <a:endParaRPr lang="de-CH"/>
          </a:p>
        </p:txBody>
      </p:sp>
      <p:sp>
        <p:nvSpPr>
          <p:cNvPr id="17412" name="Text Box 7"/>
          <p:cNvSpPr txBox="1">
            <a:spLocks noChangeArrowheads="1"/>
          </p:cNvSpPr>
          <p:nvPr/>
        </p:nvSpPr>
        <p:spPr bwMode="auto">
          <a:xfrm>
            <a:off x="1069975" y="2605088"/>
            <a:ext cx="3716338" cy="428625"/>
          </a:xfrm>
          <a:prstGeom prst="rect">
            <a:avLst/>
          </a:prstGeom>
          <a:noFill/>
          <a:ln w="9525">
            <a:noFill/>
            <a:miter lim="800000"/>
            <a:headEnd/>
            <a:tailEnd/>
          </a:ln>
        </p:spPr>
        <p:txBody>
          <a:bodyPr lIns="104306" tIns="52153" rIns="104306" bIns="52153">
            <a:spAutoFit/>
          </a:bodyPr>
          <a:lstStyle/>
          <a:p>
            <a:endParaRPr lang="de-DE"/>
          </a:p>
        </p:txBody>
      </p:sp>
      <p:sp>
        <p:nvSpPr>
          <p:cNvPr id="7" name="Rectangle 3"/>
          <p:cNvSpPr txBox="1">
            <a:spLocks noChangeArrowheads="1"/>
          </p:cNvSpPr>
          <p:nvPr/>
        </p:nvSpPr>
        <p:spPr>
          <a:xfrm>
            <a:off x="688975" y="2224088"/>
            <a:ext cx="4478338" cy="1057275"/>
          </a:xfrm>
          <a:prstGeom prst="rect">
            <a:avLst/>
          </a:prstGeom>
        </p:spPr>
        <p:txBody>
          <a:bodyPr/>
          <a:lstStyle/>
          <a:p>
            <a:pPr marL="0" lvl="1" indent="-182563" defTabSz="995363" eaLnBrk="0" hangingPunct="0">
              <a:spcBef>
                <a:spcPts val="0"/>
              </a:spcBef>
              <a:defRPr/>
            </a:pPr>
            <a:endParaRPr lang="de-CH" sz="3200" b="1" dirty="0">
              <a:latin typeface="+mj-lt"/>
              <a:ea typeface="+mj-ea"/>
              <a:cs typeface="+mj-cs"/>
            </a:endParaRPr>
          </a:p>
          <a:p>
            <a:pPr marL="0" lvl="1" indent="-182563" defTabSz="995363" eaLnBrk="0" hangingPunct="0">
              <a:spcBef>
                <a:spcPts val="0"/>
              </a:spcBef>
              <a:defRPr/>
            </a:pPr>
            <a:endParaRPr lang="de-CH" sz="3200" b="1"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buFontTx/>
              <a:buAutoNum type="arabicPeriod"/>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buFontTx/>
              <a:buAutoNum type="arabicPeriod"/>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p:txBody>
      </p:sp>
      <p:pic>
        <p:nvPicPr>
          <p:cNvPr id="17414" name="Picture 5" descr="E:\PHOTO_CD\IMAGES\IMG0004.PCD"/>
          <p:cNvPicPr>
            <a:picLocks noChangeAspect="1" noChangeArrowheads="1"/>
          </p:cNvPicPr>
          <p:nvPr/>
        </p:nvPicPr>
        <p:blipFill>
          <a:blip r:embed="rId3" cstate="email"/>
          <a:srcRect/>
          <a:stretch>
            <a:fillRect/>
          </a:stretch>
        </p:blipFill>
        <p:spPr bwMode="auto">
          <a:xfrm>
            <a:off x="3646488" y="2836863"/>
            <a:ext cx="3408362" cy="3097212"/>
          </a:xfrm>
          <a:prstGeom prst="rect">
            <a:avLst/>
          </a:prstGeom>
          <a:noFill/>
          <a:ln w="9525">
            <a:noFill/>
            <a:miter lim="800000"/>
            <a:headEnd/>
            <a:tailEnd/>
          </a:ln>
        </p:spPr>
      </p:pic>
      <p:pic>
        <p:nvPicPr>
          <p:cNvPr id="17415" name="Picture 4" descr="E:\PHOTO_CD\IMAGES\IMG0068.PCD"/>
          <p:cNvPicPr>
            <a:picLocks noChangeAspect="1" noChangeArrowheads="1"/>
          </p:cNvPicPr>
          <p:nvPr/>
        </p:nvPicPr>
        <p:blipFill>
          <a:blip r:embed="rId4" cstate="email"/>
          <a:srcRect/>
          <a:stretch>
            <a:fillRect/>
          </a:stretch>
        </p:blipFill>
        <p:spPr bwMode="auto">
          <a:xfrm>
            <a:off x="7113588" y="2830513"/>
            <a:ext cx="3060700" cy="3103562"/>
          </a:xfrm>
          <a:prstGeom prst="rect">
            <a:avLst/>
          </a:prstGeom>
          <a:noFill/>
          <a:ln w="9525">
            <a:noFill/>
            <a:miter lim="800000"/>
            <a:headEnd/>
            <a:tailEnd/>
          </a:ln>
        </p:spPr>
      </p:pic>
      <p:sp>
        <p:nvSpPr>
          <p:cNvPr id="8" name="Rectangle 3"/>
          <p:cNvSpPr txBox="1">
            <a:spLocks noChangeArrowheads="1"/>
          </p:cNvSpPr>
          <p:nvPr/>
        </p:nvSpPr>
        <p:spPr bwMode="auto">
          <a:xfrm>
            <a:off x="638175" y="2090738"/>
            <a:ext cx="3382963" cy="4411662"/>
          </a:xfrm>
          <a:prstGeom prst="rect">
            <a:avLst/>
          </a:prstGeom>
          <a:noFill/>
          <a:ln w="9525">
            <a:noFill/>
            <a:miter lim="800000"/>
            <a:headEnd/>
            <a:tailEnd/>
          </a:ln>
        </p:spPr>
        <p:txBody>
          <a:bodyPr lIns="91408" tIns="45704" rIns="91408" bIns="45704"/>
          <a:lstStyle/>
          <a:p>
            <a:pPr marL="0" lvl="1" indent="-182563" defTabSz="995363" eaLnBrk="0" hangingPunct="0">
              <a:spcBef>
                <a:spcPts val="0"/>
              </a:spcBef>
              <a:buFont typeface="Wingdings" pitchFamily="2" charset="2"/>
              <a:buChar char="§"/>
              <a:defRPr/>
            </a:pPr>
            <a:endParaRPr lang="de-CH" sz="3200"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Kompression</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b="1" dirty="0">
                <a:latin typeface="+mj-lt"/>
                <a:ea typeface="+mj-ea"/>
                <a:cs typeface="+mj-cs"/>
              </a:rPr>
              <a:t> Stützung</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Vorbeugung</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Ruhigstellung</a:t>
            </a: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E:\PHOTO_CD\IMAGES\IMG0056.PCD"/>
          <p:cNvPicPr>
            <a:picLocks noChangeAspect="1" noChangeArrowheads="1"/>
          </p:cNvPicPr>
          <p:nvPr/>
        </p:nvPicPr>
        <p:blipFill>
          <a:blip r:embed="rId3" cstate="email"/>
          <a:srcRect/>
          <a:stretch>
            <a:fillRect/>
          </a:stretch>
        </p:blipFill>
        <p:spPr bwMode="auto">
          <a:xfrm>
            <a:off x="203200" y="1320800"/>
            <a:ext cx="3894138" cy="5657850"/>
          </a:xfrm>
          <a:prstGeom prst="rect">
            <a:avLst/>
          </a:prstGeom>
          <a:noFill/>
          <a:ln w="9525">
            <a:noFill/>
            <a:miter lim="800000"/>
            <a:headEnd/>
            <a:tailEnd/>
          </a:ln>
        </p:spPr>
      </p:pic>
      <p:pic>
        <p:nvPicPr>
          <p:cNvPr id="18435" name="Picture 4" descr="E:\PHOTO_CD\IMAGES\IMG0024.PCD"/>
          <p:cNvPicPr>
            <a:picLocks noChangeAspect="1" noChangeArrowheads="1"/>
          </p:cNvPicPr>
          <p:nvPr/>
        </p:nvPicPr>
        <p:blipFill>
          <a:blip r:embed="rId4" cstate="email"/>
          <a:srcRect/>
          <a:stretch>
            <a:fillRect/>
          </a:stretch>
        </p:blipFill>
        <p:spPr bwMode="auto">
          <a:xfrm>
            <a:off x="4295775" y="1330325"/>
            <a:ext cx="6196013" cy="5648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50863" y="1114425"/>
            <a:ext cx="9836150" cy="1441450"/>
          </a:xfrm>
        </p:spPr>
        <p:txBody>
          <a:bodyPr/>
          <a:lstStyle/>
          <a:p>
            <a:r>
              <a:rPr lang="de-CH" smtClean="0"/>
              <a:t>Wirkung</a:t>
            </a:r>
            <a:endParaRPr lang="de-DE" smtClean="0"/>
          </a:p>
        </p:txBody>
      </p:sp>
      <p:sp>
        <p:nvSpPr>
          <p:cNvPr id="19459" name="Rectangle 5"/>
          <p:cNvSpPr>
            <a:spLocks noChangeArrowheads="1"/>
          </p:cNvSpPr>
          <p:nvPr/>
        </p:nvSpPr>
        <p:spPr bwMode="auto">
          <a:xfrm>
            <a:off x="979488" y="2852738"/>
            <a:ext cx="211137" cy="428625"/>
          </a:xfrm>
          <a:prstGeom prst="rect">
            <a:avLst/>
          </a:prstGeom>
          <a:noFill/>
          <a:ln w="9525">
            <a:noFill/>
            <a:miter lim="800000"/>
            <a:headEnd/>
            <a:tailEnd/>
          </a:ln>
        </p:spPr>
        <p:txBody>
          <a:bodyPr wrap="none" lIns="104306" tIns="52153" rIns="104306" bIns="52153" anchor="ctr">
            <a:spAutoFit/>
          </a:bodyPr>
          <a:lstStyle/>
          <a:p>
            <a:endParaRPr lang="de-CH"/>
          </a:p>
        </p:txBody>
      </p:sp>
      <p:sp>
        <p:nvSpPr>
          <p:cNvPr id="19460" name="Text Box 7"/>
          <p:cNvSpPr txBox="1">
            <a:spLocks noChangeArrowheads="1"/>
          </p:cNvSpPr>
          <p:nvPr/>
        </p:nvSpPr>
        <p:spPr bwMode="auto">
          <a:xfrm>
            <a:off x="1069975" y="2605088"/>
            <a:ext cx="3716338" cy="428625"/>
          </a:xfrm>
          <a:prstGeom prst="rect">
            <a:avLst/>
          </a:prstGeom>
          <a:noFill/>
          <a:ln w="9525">
            <a:noFill/>
            <a:miter lim="800000"/>
            <a:headEnd/>
            <a:tailEnd/>
          </a:ln>
        </p:spPr>
        <p:txBody>
          <a:bodyPr lIns="104306" tIns="52153" rIns="104306" bIns="52153">
            <a:spAutoFit/>
          </a:bodyPr>
          <a:lstStyle/>
          <a:p>
            <a:endParaRPr lang="de-DE"/>
          </a:p>
        </p:txBody>
      </p:sp>
      <p:sp>
        <p:nvSpPr>
          <p:cNvPr id="7" name="Rectangle 3"/>
          <p:cNvSpPr txBox="1">
            <a:spLocks noChangeArrowheads="1"/>
          </p:cNvSpPr>
          <p:nvPr/>
        </p:nvSpPr>
        <p:spPr>
          <a:xfrm>
            <a:off x="7173913" y="2090738"/>
            <a:ext cx="3519487" cy="5137150"/>
          </a:xfrm>
          <a:prstGeom prst="rect">
            <a:avLst/>
          </a:prstGeom>
        </p:spPr>
        <p:txBody>
          <a:bodyPr/>
          <a:lstStyle/>
          <a:p>
            <a:pPr marL="514350" indent="-514350" defTabSz="995363">
              <a:spcBef>
                <a:spcPts val="0"/>
              </a:spcBef>
              <a:buFont typeface="Wingdings" pitchFamily="2" charset="2"/>
              <a:buChar char="§"/>
              <a:defRPr/>
            </a:pPr>
            <a:endParaRPr lang="de-CH" sz="3200" dirty="0"/>
          </a:p>
          <a:p>
            <a:pPr marL="514350" indent="-514350" defTabSz="995363">
              <a:spcBef>
                <a:spcPts val="0"/>
              </a:spcBef>
              <a:defRPr/>
            </a:pPr>
            <a:endParaRPr lang="de-CH" sz="2800" dirty="0"/>
          </a:p>
          <a:p>
            <a:pPr marL="514350" indent="-514350" defTabSz="995363">
              <a:spcBef>
                <a:spcPts val="0"/>
              </a:spcBef>
              <a:defRPr/>
            </a:pPr>
            <a:endParaRPr lang="de-CH" sz="2800" dirty="0"/>
          </a:p>
          <a:p>
            <a:pPr marL="514350" indent="-514350" defTabSz="995363">
              <a:spcBef>
                <a:spcPts val="0"/>
              </a:spcBef>
              <a:defRPr/>
            </a:pPr>
            <a:endParaRPr lang="de-CH" sz="2800" dirty="0"/>
          </a:p>
          <a:p>
            <a:pPr marL="514350" indent="-514350" defTabSz="995363">
              <a:spcBef>
                <a:spcPts val="0"/>
              </a:spcBef>
              <a:defRPr/>
            </a:pPr>
            <a:endParaRPr lang="de-CH" sz="2800" dirty="0"/>
          </a:p>
          <a:p>
            <a:pPr marL="514350" indent="-514350" defTabSz="995363">
              <a:spcBef>
                <a:spcPts val="0"/>
              </a:spcBef>
              <a:defRPr/>
            </a:pPr>
            <a:endParaRPr lang="de-CH" sz="2800" dirty="0"/>
          </a:p>
          <a:p>
            <a:pPr marL="514350" indent="-514350" defTabSz="995363">
              <a:spcBef>
                <a:spcPts val="0"/>
              </a:spcBef>
              <a:defRPr/>
            </a:pPr>
            <a:endParaRPr lang="de-CH" sz="2800" dirty="0"/>
          </a:p>
          <a:p>
            <a:pPr marL="0" lvl="1" indent="-182563" defTabSz="995363" eaLnBrk="0" hangingPunct="0">
              <a:spcBef>
                <a:spcPts val="0"/>
              </a:spcBef>
              <a:defRPr/>
            </a:pPr>
            <a:endParaRPr lang="de-CH" sz="3200" b="1"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buFontTx/>
              <a:buAutoNum type="arabicPeriod"/>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buFontTx/>
              <a:buAutoNum type="arabicPeriod"/>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p:txBody>
      </p:sp>
      <p:pic>
        <p:nvPicPr>
          <p:cNvPr id="19462" name="Picture 4" descr="E:\PHOTO_CD\IMAGES\IMG0033.PCD"/>
          <p:cNvPicPr>
            <a:picLocks noChangeAspect="1" noChangeArrowheads="1"/>
          </p:cNvPicPr>
          <p:nvPr/>
        </p:nvPicPr>
        <p:blipFill>
          <a:blip r:embed="rId3" cstate="email"/>
          <a:srcRect/>
          <a:stretch>
            <a:fillRect/>
          </a:stretch>
        </p:blipFill>
        <p:spPr bwMode="auto">
          <a:xfrm>
            <a:off x="5438775" y="1901825"/>
            <a:ext cx="3519488" cy="4819650"/>
          </a:xfrm>
          <a:prstGeom prst="rect">
            <a:avLst/>
          </a:prstGeom>
          <a:noFill/>
          <a:ln w="9525">
            <a:noFill/>
            <a:miter lim="800000"/>
            <a:headEnd/>
            <a:tailEnd/>
          </a:ln>
        </p:spPr>
      </p:pic>
      <p:sp>
        <p:nvSpPr>
          <p:cNvPr id="8" name="Rectangle 3"/>
          <p:cNvSpPr txBox="1">
            <a:spLocks noChangeArrowheads="1"/>
          </p:cNvSpPr>
          <p:nvPr/>
        </p:nvSpPr>
        <p:spPr bwMode="auto">
          <a:xfrm>
            <a:off x="638175" y="2090738"/>
            <a:ext cx="5124450" cy="4411662"/>
          </a:xfrm>
          <a:prstGeom prst="rect">
            <a:avLst/>
          </a:prstGeom>
          <a:noFill/>
          <a:ln w="9525">
            <a:noFill/>
            <a:miter lim="800000"/>
            <a:headEnd/>
            <a:tailEnd/>
          </a:ln>
        </p:spPr>
        <p:txBody>
          <a:bodyPr lIns="91408" tIns="45704" rIns="91408" bIns="45704"/>
          <a:lstStyle/>
          <a:p>
            <a:pPr marL="0" lvl="1" indent="-182563" defTabSz="995363" eaLnBrk="0" hangingPunct="0">
              <a:spcBef>
                <a:spcPts val="0"/>
              </a:spcBef>
              <a:buFont typeface="Wingdings" pitchFamily="2" charset="2"/>
              <a:buChar char="§"/>
              <a:defRPr/>
            </a:pPr>
            <a:r>
              <a:rPr lang="de-CH" sz="3200" dirty="0">
                <a:latin typeface="+mj-lt"/>
                <a:ea typeface="+mj-ea"/>
                <a:cs typeface="+mj-cs"/>
              </a:rPr>
              <a:t> Kompression</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Stützung</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b="1" dirty="0">
                <a:latin typeface="+mj-lt"/>
                <a:ea typeface="+mj-ea"/>
                <a:cs typeface="+mj-cs"/>
              </a:rPr>
              <a:t> Vorbeugung</a:t>
            </a:r>
          </a:p>
          <a:p>
            <a:pPr marL="0" lvl="1" indent="-182563" defTabSz="995363" eaLnBrk="0" hangingPunct="0">
              <a:spcBef>
                <a:spcPts val="0"/>
              </a:spcBef>
              <a:defRPr/>
            </a:pPr>
            <a:endParaRPr lang="de-CH" sz="3200"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Ruhigstellung</a:t>
            </a: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50863" y="1114425"/>
            <a:ext cx="9836150" cy="1441450"/>
          </a:xfrm>
        </p:spPr>
        <p:txBody>
          <a:bodyPr/>
          <a:lstStyle/>
          <a:p>
            <a:r>
              <a:rPr lang="de-CH" smtClean="0"/>
              <a:t>Wirkung</a:t>
            </a:r>
            <a:endParaRPr lang="de-DE" smtClean="0"/>
          </a:p>
        </p:txBody>
      </p:sp>
      <p:sp>
        <p:nvSpPr>
          <p:cNvPr id="20483" name="Rectangle 5"/>
          <p:cNvSpPr>
            <a:spLocks noChangeArrowheads="1"/>
          </p:cNvSpPr>
          <p:nvPr/>
        </p:nvSpPr>
        <p:spPr bwMode="auto">
          <a:xfrm>
            <a:off x="979488" y="2852738"/>
            <a:ext cx="211137" cy="428625"/>
          </a:xfrm>
          <a:prstGeom prst="rect">
            <a:avLst/>
          </a:prstGeom>
          <a:noFill/>
          <a:ln w="9525">
            <a:noFill/>
            <a:miter lim="800000"/>
            <a:headEnd/>
            <a:tailEnd/>
          </a:ln>
        </p:spPr>
        <p:txBody>
          <a:bodyPr wrap="none" lIns="104306" tIns="52153" rIns="104306" bIns="52153" anchor="ctr">
            <a:spAutoFit/>
          </a:bodyPr>
          <a:lstStyle/>
          <a:p>
            <a:endParaRPr lang="de-CH"/>
          </a:p>
        </p:txBody>
      </p:sp>
      <p:sp>
        <p:nvSpPr>
          <p:cNvPr id="20484" name="Text Box 7"/>
          <p:cNvSpPr txBox="1">
            <a:spLocks noChangeArrowheads="1"/>
          </p:cNvSpPr>
          <p:nvPr/>
        </p:nvSpPr>
        <p:spPr bwMode="auto">
          <a:xfrm>
            <a:off x="1069975" y="2605088"/>
            <a:ext cx="3716338" cy="428625"/>
          </a:xfrm>
          <a:prstGeom prst="rect">
            <a:avLst/>
          </a:prstGeom>
          <a:noFill/>
          <a:ln w="9525">
            <a:noFill/>
            <a:miter lim="800000"/>
            <a:headEnd/>
            <a:tailEnd/>
          </a:ln>
        </p:spPr>
        <p:txBody>
          <a:bodyPr lIns="104306" tIns="52153" rIns="104306" bIns="52153">
            <a:spAutoFit/>
          </a:bodyPr>
          <a:lstStyle/>
          <a:p>
            <a:endParaRPr lang="de-DE"/>
          </a:p>
        </p:txBody>
      </p:sp>
      <p:pic>
        <p:nvPicPr>
          <p:cNvPr id="20485" name="Picture 4" descr="E:\PHOTO_CD\IMAGES\IMG0070.PCD"/>
          <p:cNvPicPr>
            <a:picLocks noChangeAspect="1" noChangeArrowheads="1"/>
          </p:cNvPicPr>
          <p:nvPr/>
        </p:nvPicPr>
        <p:blipFill>
          <a:blip r:embed="rId3" cstate="email"/>
          <a:srcRect/>
          <a:stretch>
            <a:fillRect/>
          </a:stretch>
        </p:blipFill>
        <p:spPr bwMode="auto">
          <a:xfrm>
            <a:off x="4125913" y="2565400"/>
            <a:ext cx="5845175" cy="3529013"/>
          </a:xfrm>
          <a:prstGeom prst="rect">
            <a:avLst/>
          </a:prstGeom>
          <a:noFill/>
          <a:ln w="9525">
            <a:noFill/>
            <a:miter lim="800000"/>
            <a:headEnd/>
            <a:tailEnd/>
          </a:ln>
        </p:spPr>
      </p:pic>
      <p:sp>
        <p:nvSpPr>
          <p:cNvPr id="8" name="Rectangle 3"/>
          <p:cNvSpPr txBox="1">
            <a:spLocks noChangeArrowheads="1"/>
          </p:cNvSpPr>
          <p:nvPr/>
        </p:nvSpPr>
        <p:spPr bwMode="auto">
          <a:xfrm>
            <a:off x="638175" y="2090738"/>
            <a:ext cx="3382963" cy="4411662"/>
          </a:xfrm>
          <a:prstGeom prst="rect">
            <a:avLst/>
          </a:prstGeom>
          <a:noFill/>
          <a:ln w="9525">
            <a:noFill/>
            <a:miter lim="800000"/>
            <a:headEnd/>
            <a:tailEnd/>
          </a:ln>
        </p:spPr>
        <p:txBody>
          <a:bodyPr lIns="91408" tIns="45704" rIns="91408" bIns="45704"/>
          <a:lstStyle/>
          <a:p>
            <a:pPr marL="0" lvl="1" indent="-182563" defTabSz="995363" eaLnBrk="0" hangingPunct="0">
              <a:spcBef>
                <a:spcPts val="0"/>
              </a:spcBef>
              <a:buFont typeface="Wingdings" pitchFamily="2" charset="2"/>
              <a:buChar char="§"/>
              <a:defRPr/>
            </a:pPr>
            <a:endParaRPr lang="de-CH" sz="3200"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Kompression</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Stützung</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Vorbeugung</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b="1" dirty="0">
                <a:latin typeface="+mj-lt"/>
                <a:ea typeface="+mj-ea"/>
                <a:cs typeface="+mj-cs"/>
              </a:rPr>
              <a:t> Ruhigstellung</a:t>
            </a: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114425"/>
            <a:ext cx="9777413" cy="1179513"/>
          </a:xfrm>
        </p:spPr>
        <p:txBody>
          <a:bodyPr/>
          <a:lstStyle/>
          <a:p>
            <a:r>
              <a:rPr lang="de-CH" smtClean="0"/>
              <a:t>Vorteile Taping</a:t>
            </a:r>
            <a:endParaRPr lang="de-DE" smtClean="0"/>
          </a:p>
        </p:txBody>
      </p:sp>
      <p:sp>
        <p:nvSpPr>
          <p:cNvPr id="4" name="Rectangle 3"/>
          <p:cNvSpPr txBox="1">
            <a:spLocks noChangeArrowheads="1"/>
          </p:cNvSpPr>
          <p:nvPr/>
        </p:nvSpPr>
        <p:spPr>
          <a:xfrm>
            <a:off x="609600" y="1611313"/>
            <a:ext cx="8909050" cy="5410200"/>
          </a:xfrm>
          <a:prstGeom prst="rect">
            <a:avLst/>
          </a:prstGeom>
        </p:spPr>
        <p:txBody>
          <a:bodyPr/>
          <a:lstStyle/>
          <a:p>
            <a:pPr marL="182563" indent="-182563" defTabSz="995363">
              <a:spcBef>
                <a:spcPts val="0"/>
              </a:spcBef>
              <a:buFont typeface="Wingdings" pitchFamily="2" charset="2"/>
              <a:buChar char="§"/>
              <a:defRPr/>
            </a:pPr>
            <a:endParaRPr lang="de-CH" sz="3200" b="1" dirty="0">
              <a:latin typeface="+mj-lt"/>
              <a:ea typeface="+mj-ea"/>
              <a:cs typeface="+mj-cs"/>
            </a:endParaRPr>
          </a:p>
          <a:p>
            <a:pPr>
              <a:buFont typeface="Wingdings" pitchFamily="2" charset="2"/>
              <a:buChar char="§"/>
              <a:defRPr/>
            </a:pPr>
            <a:r>
              <a:rPr lang="de-CH" sz="3200" b="1" dirty="0">
                <a:latin typeface="+mj-lt"/>
                <a:ea typeface="+mj-ea"/>
                <a:cs typeface="+mj-cs"/>
              </a:rPr>
              <a:t> gewünschte Bewegungslimitierung</a:t>
            </a:r>
          </a:p>
          <a:p>
            <a:pPr>
              <a:buFont typeface="Wingdings" pitchFamily="2" charset="2"/>
              <a:buChar char="§"/>
              <a:defRPr/>
            </a:pPr>
            <a:endParaRPr lang="de-CH" sz="3200" b="1" dirty="0">
              <a:latin typeface="+mj-lt"/>
              <a:ea typeface="+mj-ea"/>
              <a:cs typeface="+mj-cs"/>
            </a:endParaRPr>
          </a:p>
          <a:p>
            <a:pPr>
              <a:buFont typeface="Wingdings" pitchFamily="2" charset="2"/>
              <a:buChar char="§"/>
              <a:defRPr/>
            </a:pPr>
            <a:r>
              <a:rPr lang="de-CH" sz="3200" b="1" dirty="0">
                <a:latin typeface="+mj-lt"/>
                <a:ea typeface="+mj-ea"/>
                <a:cs typeface="+mj-cs"/>
              </a:rPr>
              <a:t> funktionelle Bewegungen</a:t>
            </a:r>
          </a:p>
          <a:p>
            <a:pPr>
              <a:defRPr/>
            </a:pPr>
            <a:endParaRPr lang="de-CH" sz="3200" b="1" dirty="0">
              <a:latin typeface="+mj-lt"/>
              <a:ea typeface="+mj-ea"/>
              <a:cs typeface="+mj-cs"/>
            </a:endParaRPr>
          </a:p>
          <a:p>
            <a:pPr>
              <a:buFont typeface="Wingdings" pitchFamily="2" charset="2"/>
              <a:buChar char="§"/>
              <a:defRPr/>
            </a:pPr>
            <a:r>
              <a:rPr lang="de-CH" sz="3200" b="1" dirty="0">
                <a:latin typeface="+mj-lt"/>
                <a:ea typeface="+mj-ea"/>
                <a:cs typeface="+mj-cs"/>
              </a:rPr>
              <a:t> dünn, wenig störend</a:t>
            </a:r>
          </a:p>
          <a:p>
            <a:pPr>
              <a:buFont typeface="Wingdings" pitchFamily="2" charset="2"/>
              <a:buChar char="§"/>
              <a:defRPr/>
            </a:pPr>
            <a:endParaRPr lang="de-CH" sz="3200" b="1" dirty="0">
              <a:latin typeface="+mj-lt"/>
              <a:ea typeface="+mj-ea"/>
              <a:cs typeface="+mj-cs"/>
            </a:endParaRPr>
          </a:p>
          <a:p>
            <a:pPr>
              <a:buFont typeface="Wingdings" pitchFamily="2" charset="2"/>
              <a:buChar char="§"/>
              <a:defRPr/>
            </a:pPr>
            <a:r>
              <a:rPr lang="de-CH" sz="3200" b="1" dirty="0">
                <a:latin typeface="+mj-lt"/>
                <a:ea typeface="+mj-ea"/>
                <a:cs typeface="+mj-cs"/>
              </a:rPr>
              <a:t> auch barfuss anwendbar</a:t>
            </a:r>
          </a:p>
          <a:p>
            <a:pPr marL="639763" lvl="1" indent="-182563" defTabSz="995363">
              <a:spcBef>
                <a:spcPts val="0"/>
              </a:spcBef>
              <a:buFont typeface="Wingdings" pitchFamily="2" charset="2"/>
              <a:buChar char="§"/>
              <a:defRPr/>
            </a:pPr>
            <a:endParaRPr lang="de-CH" sz="3200" b="1" dirty="0">
              <a:latin typeface="+mj-lt"/>
              <a:ea typeface="+mj-ea"/>
              <a:cs typeface="+mj-cs"/>
            </a:endParaRPr>
          </a:p>
          <a:p>
            <a:pPr marL="182563" indent="-182563" defTabSz="995363">
              <a:spcBef>
                <a:spcPts val="0"/>
              </a:spcBef>
              <a:buFont typeface="Wingdings" pitchFamily="2" charset="2"/>
              <a:buChar char="§"/>
              <a:defRPr/>
            </a:pPr>
            <a:endParaRPr lang="de-CH" sz="3200" b="1" dirty="0">
              <a:latin typeface="+mj-lt"/>
              <a:ea typeface="+mj-ea"/>
              <a:cs typeface="+mj-cs"/>
            </a:endParaRPr>
          </a:p>
          <a:p>
            <a:pPr marL="182563" indent="-182563" defTabSz="995363">
              <a:spcBef>
                <a:spcPts val="0"/>
              </a:spcBef>
              <a:buFont typeface="Wingdings" pitchFamily="2" charset="2"/>
              <a:buChar char="§"/>
              <a:defRPr/>
            </a:pPr>
            <a:endParaRPr lang="de-CH" sz="3200" b="1" dirty="0">
              <a:latin typeface="+mj-lt"/>
              <a:ea typeface="+mj-ea"/>
              <a:cs typeface="+mj-cs"/>
            </a:endParaRPr>
          </a:p>
          <a:p>
            <a:pPr marL="182563" indent="-182563" defTabSz="995363">
              <a:spcBef>
                <a:spcPts val="0"/>
              </a:spcBef>
              <a:buFont typeface="Wingdings" pitchFamily="2" charset="2"/>
              <a:buChar char="§"/>
              <a:defRPr/>
            </a:pPr>
            <a:endParaRPr lang="de-CH" sz="3200" b="1" dirty="0">
              <a:latin typeface="+mj-lt"/>
              <a:ea typeface="+mj-ea"/>
              <a:cs typeface="+mj-cs"/>
            </a:endParaRPr>
          </a:p>
          <a:p>
            <a:pPr marL="182563" indent="-182563" defTabSz="995363">
              <a:spcBef>
                <a:spcPts val="0"/>
              </a:spcBef>
              <a:buFont typeface="Wingdings" pitchFamily="2" charset="2"/>
              <a:buChar char="§"/>
              <a:defRPr/>
            </a:pPr>
            <a:endParaRPr lang="de-CH" sz="3200" b="1" dirty="0">
              <a:latin typeface="+mj-lt"/>
              <a:ea typeface="+mj-ea"/>
              <a:cs typeface="+mj-cs"/>
            </a:endParaRPr>
          </a:p>
          <a:p>
            <a:pPr marL="182563" indent="-182563" defTabSz="995363">
              <a:spcBef>
                <a:spcPts val="0"/>
              </a:spcBef>
              <a:buFont typeface="Wingdings" pitchFamily="2" charset="2"/>
              <a:buChar char="§"/>
              <a:defRPr/>
            </a:pPr>
            <a:endParaRPr lang="de-CH" sz="3200" b="1" dirty="0">
              <a:latin typeface="+mj-lt"/>
              <a:ea typeface="+mj-ea"/>
              <a:cs typeface="+mj-cs"/>
            </a:endParaRPr>
          </a:p>
          <a:p>
            <a:pPr marL="182563" indent="-182563" defTabSz="995363">
              <a:spcBef>
                <a:spcPts val="0"/>
              </a:spcBef>
              <a:buFont typeface="Wingdings" pitchFamily="2" charset="2"/>
              <a:buChar char="§"/>
              <a:defRPr/>
            </a:pPr>
            <a:endParaRPr lang="de-CH" sz="3200" b="1" dirty="0">
              <a:latin typeface="+mj-lt"/>
              <a:ea typeface="+mj-ea"/>
              <a:cs typeface="+mj-cs"/>
            </a:endParaRPr>
          </a:p>
          <a:p>
            <a:pPr marL="182563" indent="-182563" defTabSz="995363">
              <a:spcBef>
                <a:spcPts val="0"/>
              </a:spcBef>
              <a:buFont typeface="Wingdings" pitchFamily="2" charset="2"/>
              <a:buChar char="§"/>
              <a:defRPr/>
            </a:pPr>
            <a:endParaRPr lang="de-CH" sz="3200" b="1" dirty="0">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544513" y="1211263"/>
            <a:ext cx="9209087" cy="1620837"/>
          </a:xfrm>
          <a:prstGeom prst="rect">
            <a:avLst/>
          </a:prstGeom>
          <a:noFill/>
          <a:ln w="9525">
            <a:noFill/>
            <a:miter lim="800000"/>
            <a:headEnd/>
            <a:tailEnd/>
          </a:ln>
        </p:spPr>
        <p:txBody>
          <a:bodyPr/>
          <a:lstStyle/>
          <a:p>
            <a:pPr defTabSz="995363">
              <a:lnSpc>
                <a:spcPct val="90000"/>
              </a:lnSpc>
              <a:defRPr/>
            </a:pPr>
            <a:r>
              <a:rPr lang="de-CH" sz="4800" b="1" kern="0" dirty="0">
                <a:solidFill>
                  <a:srgbClr val="DC241F"/>
                </a:solidFill>
                <a:latin typeface="+mj-lt"/>
                <a:ea typeface="+mj-ea"/>
              </a:rPr>
              <a:t>Herzlich Willkommen </a:t>
            </a:r>
            <a:r>
              <a:rPr lang="de-CH" sz="4800" b="1" kern="0" dirty="0">
                <a:solidFill>
                  <a:srgbClr val="DC241F"/>
                </a:solidFill>
                <a:latin typeface="+mj-lt"/>
                <a:ea typeface="+mj-ea"/>
                <a:sym typeface="Wingdings" pitchFamily="2" charset="2"/>
              </a:rPr>
              <a:t></a:t>
            </a:r>
            <a:endParaRPr lang="de-CH" sz="4800" b="1" kern="0" dirty="0">
              <a:solidFill>
                <a:srgbClr val="DC241F"/>
              </a:solidFill>
              <a:latin typeface="+mj-lt"/>
              <a:ea typeface="+mj-ea"/>
            </a:endParaRPr>
          </a:p>
        </p:txBody>
      </p:sp>
      <p:pic>
        <p:nvPicPr>
          <p:cNvPr id="8" name="Bild 1" descr="image001"/>
          <p:cNvPicPr>
            <a:picLocks noChangeAspect="1" noChangeArrowheads="1"/>
          </p:cNvPicPr>
          <p:nvPr/>
        </p:nvPicPr>
        <p:blipFill>
          <a:blip r:embed="rId2" cstate="email"/>
          <a:srcRect/>
          <a:stretch>
            <a:fillRect/>
          </a:stretch>
        </p:blipFill>
        <p:spPr bwMode="auto">
          <a:xfrm>
            <a:off x="704840" y="2068847"/>
            <a:ext cx="7745235" cy="406218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81025" y="1114425"/>
            <a:ext cx="9805988" cy="1441450"/>
          </a:xfrm>
        </p:spPr>
        <p:txBody>
          <a:bodyPr/>
          <a:lstStyle/>
          <a:p>
            <a:r>
              <a:rPr lang="de-CH" altLang="de-DE" dirty="0" smtClean="0"/>
              <a:t>Wo ist der Einsatz eines präventiven </a:t>
            </a:r>
            <a:r>
              <a:rPr lang="de-CH" altLang="de-DE" dirty="0" err="1" smtClean="0"/>
              <a:t>Tapeverbandes</a:t>
            </a:r>
            <a:r>
              <a:rPr lang="de-CH" altLang="de-DE" dirty="0" smtClean="0"/>
              <a:t> verboten? </a:t>
            </a:r>
            <a:endParaRPr lang="de-DE" altLang="de-DE" dirty="0" smtClean="0"/>
          </a:p>
        </p:txBody>
      </p:sp>
      <p:sp>
        <p:nvSpPr>
          <p:cNvPr id="4" name="Rechteck 3"/>
          <p:cNvSpPr/>
          <p:nvPr/>
        </p:nvSpPr>
        <p:spPr>
          <a:xfrm>
            <a:off x="581025" y="2917371"/>
            <a:ext cx="5457825" cy="3596142"/>
          </a:xfrm>
          <a:prstGeom prst="rect">
            <a:avLst/>
          </a:prstGeom>
        </p:spPr>
        <p:txBody>
          <a:bodyPr/>
          <a:lstStyle/>
          <a:p>
            <a:pPr marL="0" lvl="1" indent="-182563" defTabSz="995363" eaLnBrk="0" hangingPunct="0">
              <a:lnSpc>
                <a:spcPct val="150000"/>
              </a:lnSpc>
              <a:spcBef>
                <a:spcPts val="0"/>
              </a:spcBef>
              <a:buFont typeface="Wingdings" pitchFamily="2" charset="2"/>
              <a:buChar char="§"/>
              <a:defRPr/>
            </a:pPr>
            <a:r>
              <a:rPr lang="de-CH" sz="3200" dirty="0">
                <a:latin typeface="+mj-lt"/>
                <a:ea typeface="+mj-ea"/>
                <a:cs typeface="+mj-cs"/>
              </a:rPr>
              <a:t> </a:t>
            </a:r>
            <a:r>
              <a:rPr lang="de-CH" sz="3200" b="1" dirty="0">
                <a:latin typeface="+mj-lt"/>
                <a:ea typeface="+mj-ea"/>
                <a:cs typeface="+mj-cs"/>
              </a:rPr>
              <a:t>Erkrankungen</a:t>
            </a:r>
          </a:p>
          <a:p>
            <a:pPr marL="0" lvl="1" defTabSz="995363" eaLnBrk="0" hangingPunct="0">
              <a:lnSpc>
                <a:spcPct val="150000"/>
              </a:lnSpc>
              <a:spcBef>
                <a:spcPts val="0"/>
              </a:spcBef>
              <a:defRPr/>
            </a:pPr>
            <a:r>
              <a:rPr lang="de-CH" sz="3200" dirty="0">
                <a:latin typeface="+mj-lt"/>
                <a:ea typeface="+mj-ea"/>
                <a:cs typeface="+mj-cs"/>
              </a:rPr>
              <a:t>(z.B. Krampfadern,             Arthritis, </a:t>
            </a:r>
            <a:r>
              <a:rPr lang="de-CH" sz="3200" dirty="0" smtClean="0">
                <a:latin typeface="+mj-lt"/>
                <a:ea typeface="+mj-ea"/>
                <a:cs typeface="+mj-cs"/>
              </a:rPr>
              <a:t>Arthrose</a:t>
            </a:r>
            <a:r>
              <a:rPr lang="de-CH" sz="3200" dirty="0">
                <a:latin typeface="+mj-lt"/>
                <a:ea typeface="+mj-ea"/>
                <a:cs typeface="+mj-cs"/>
              </a:rPr>
              <a:t>)</a:t>
            </a:r>
          </a:p>
          <a:p>
            <a:pPr marL="0" lvl="1" indent="-182563" defTabSz="995363" eaLnBrk="0" hangingPunct="0">
              <a:lnSpc>
                <a:spcPct val="150000"/>
              </a:lnSpc>
              <a:spcBef>
                <a:spcPts val="0"/>
              </a:spcBef>
              <a:buFont typeface="Wingdings" pitchFamily="2" charset="2"/>
              <a:buChar char="§"/>
              <a:defRPr/>
            </a:pPr>
            <a:r>
              <a:rPr lang="de-CH" sz="3200" b="1" dirty="0">
                <a:latin typeface="+mj-lt"/>
                <a:ea typeface="+mj-ea"/>
                <a:cs typeface="+mj-cs"/>
              </a:rPr>
              <a:t> frische und alte</a:t>
            </a:r>
          </a:p>
          <a:p>
            <a:pPr marL="0" lvl="1" defTabSz="995363" eaLnBrk="0" hangingPunct="0">
              <a:lnSpc>
                <a:spcPct val="150000"/>
              </a:lnSpc>
              <a:spcBef>
                <a:spcPts val="0"/>
              </a:spcBef>
              <a:defRPr/>
            </a:pPr>
            <a:r>
              <a:rPr lang="de-CH" sz="3200" b="1" dirty="0">
                <a:latin typeface="+mj-lt"/>
                <a:ea typeface="+mj-ea"/>
                <a:cs typeface="+mj-cs"/>
              </a:rPr>
              <a:t>Verletzungen</a:t>
            </a:r>
          </a:p>
        </p:txBody>
      </p:sp>
      <p:pic>
        <p:nvPicPr>
          <p:cNvPr id="22532" name="Picture 5" descr="O:\Bildung_Beratung1\Tagungen\01_Kadertagung\Kad2014\4_Inhalte\Fachtechnik Thema 1\D\shutterstock_133828637.jpg"/>
          <p:cNvPicPr>
            <a:picLocks noChangeAspect="1" noChangeArrowheads="1"/>
          </p:cNvPicPr>
          <p:nvPr/>
        </p:nvPicPr>
        <p:blipFill>
          <a:blip r:embed="rId3" cstate="email"/>
          <a:srcRect/>
          <a:stretch>
            <a:fillRect/>
          </a:stretch>
        </p:blipFill>
        <p:spPr bwMode="auto">
          <a:xfrm>
            <a:off x="5200650" y="2555875"/>
            <a:ext cx="4891212" cy="3957638"/>
          </a:xfrm>
          <a:prstGeom prst="rect">
            <a:avLst/>
          </a:prstGeom>
          <a:noFill/>
          <a:ln w="9525">
            <a:noFill/>
            <a:miter lim="800000"/>
            <a:headEnd/>
            <a:tailEnd/>
          </a:ln>
        </p:spPr>
      </p:pic>
      <p:sp>
        <p:nvSpPr>
          <p:cNvPr id="22533" name="Textfeld 5"/>
          <p:cNvSpPr txBox="1">
            <a:spLocks noChangeArrowheads="1"/>
          </p:cNvSpPr>
          <p:nvPr/>
        </p:nvSpPr>
        <p:spPr bwMode="auto">
          <a:xfrm>
            <a:off x="5200650" y="6281738"/>
            <a:ext cx="2355850" cy="215900"/>
          </a:xfrm>
          <a:prstGeom prst="rect">
            <a:avLst/>
          </a:prstGeom>
          <a:noFill/>
          <a:ln w="9525">
            <a:noFill/>
            <a:miter lim="800000"/>
            <a:headEnd/>
            <a:tailEnd/>
          </a:ln>
        </p:spPr>
        <p:txBody>
          <a:bodyPr>
            <a:spAutoFit/>
          </a:bodyPr>
          <a:lstStyle/>
          <a:p>
            <a:r>
              <a:rPr lang="de-CH" altLang="de-DE" sz="800"/>
              <a:t>Bild: Shutterstock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19113" y="1114425"/>
            <a:ext cx="7923212" cy="1441450"/>
          </a:xfrm>
        </p:spPr>
        <p:txBody>
          <a:bodyPr/>
          <a:lstStyle/>
          <a:p>
            <a:r>
              <a:rPr lang="de-CH" smtClean="0"/>
              <a:t>Achtung</a:t>
            </a:r>
            <a:endParaRPr lang="de-DE" smtClean="0"/>
          </a:p>
        </p:txBody>
      </p:sp>
      <p:pic>
        <p:nvPicPr>
          <p:cNvPr id="23555" name="Picture 4" descr="E:\PHOTO_CD\IMAGES\IMG0038.PCD"/>
          <p:cNvPicPr>
            <a:picLocks noChangeAspect="1" noChangeArrowheads="1"/>
          </p:cNvPicPr>
          <p:nvPr/>
        </p:nvPicPr>
        <p:blipFill>
          <a:blip r:embed="rId3" cstate="email"/>
          <a:srcRect/>
          <a:stretch>
            <a:fillRect/>
          </a:stretch>
        </p:blipFill>
        <p:spPr bwMode="auto">
          <a:xfrm>
            <a:off x="3991436" y="2828238"/>
            <a:ext cx="5884863" cy="3993250"/>
          </a:xfrm>
          <a:prstGeom prst="rect">
            <a:avLst/>
          </a:prstGeom>
          <a:noFill/>
          <a:ln w="9525">
            <a:noFill/>
            <a:miter lim="800000"/>
            <a:headEnd/>
            <a:tailEnd/>
          </a:ln>
        </p:spPr>
      </p:pic>
      <p:sp>
        <p:nvSpPr>
          <p:cNvPr id="5" name="Rechteck 4"/>
          <p:cNvSpPr/>
          <p:nvPr/>
        </p:nvSpPr>
        <p:spPr>
          <a:xfrm>
            <a:off x="547688" y="2263775"/>
            <a:ext cx="3100387" cy="584200"/>
          </a:xfrm>
          <a:prstGeom prst="rect">
            <a:avLst/>
          </a:prstGeom>
        </p:spPr>
        <p:txBody>
          <a:bodyPr>
            <a:spAutoFit/>
          </a:bodyPr>
          <a:lstStyle/>
          <a:p>
            <a:pPr>
              <a:buFont typeface="Wingdings" pitchFamily="2" charset="2"/>
              <a:buChar char="§"/>
              <a:defRPr/>
            </a:pPr>
            <a:r>
              <a:rPr lang="de-CH" sz="3200" b="1" dirty="0">
                <a:latin typeface="+mj-lt"/>
                <a:ea typeface="+mj-ea"/>
                <a:cs typeface="+mj-cs"/>
              </a:rPr>
              <a:t> </a:t>
            </a:r>
            <a:r>
              <a:rPr lang="de-CH" sz="3200" b="1" dirty="0" err="1">
                <a:latin typeface="+mj-lt"/>
                <a:ea typeface="+mj-ea"/>
                <a:cs typeface="+mj-cs"/>
              </a:rPr>
              <a:t>Tapeallergie</a:t>
            </a:r>
            <a:r>
              <a:rPr lang="de-CH" sz="3200" b="1" dirty="0">
                <a:latin typeface="+mj-lt"/>
                <a:ea typeface="+mj-ea"/>
                <a:cs typeface="+mj-cs"/>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19113" y="1114425"/>
            <a:ext cx="7923212" cy="1441450"/>
          </a:xfrm>
        </p:spPr>
        <p:txBody>
          <a:bodyPr/>
          <a:lstStyle/>
          <a:p>
            <a:r>
              <a:rPr lang="de-CH" smtClean="0"/>
              <a:t>Achtung</a:t>
            </a:r>
            <a:endParaRPr lang="de-DE" smtClean="0"/>
          </a:p>
        </p:txBody>
      </p:sp>
      <p:sp>
        <p:nvSpPr>
          <p:cNvPr id="5" name="Rechteck 4"/>
          <p:cNvSpPr/>
          <p:nvPr/>
        </p:nvSpPr>
        <p:spPr>
          <a:xfrm>
            <a:off x="547688" y="2263775"/>
            <a:ext cx="3100387" cy="584200"/>
          </a:xfrm>
          <a:prstGeom prst="rect">
            <a:avLst/>
          </a:prstGeom>
        </p:spPr>
        <p:txBody>
          <a:bodyPr>
            <a:spAutoFit/>
          </a:bodyPr>
          <a:lstStyle/>
          <a:p>
            <a:pPr>
              <a:buFont typeface="Wingdings" pitchFamily="2" charset="2"/>
              <a:buChar char="§"/>
              <a:defRPr/>
            </a:pPr>
            <a:r>
              <a:rPr lang="de-CH" sz="3200" b="1" dirty="0">
                <a:latin typeface="+mj-lt"/>
                <a:ea typeface="+mj-ea"/>
                <a:cs typeface="+mj-cs"/>
              </a:rPr>
              <a:t> </a:t>
            </a:r>
            <a:r>
              <a:rPr lang="de-CH" sz="3200" b="1" dirty="0" err="1">
                <a:latin typeface="+mj-lt"/>
                <a:ea typeface="+mj-ea"/>
                <a:cs typeface="+mj-cs"/>
              </a:rPr>
              <a:t>Tapeallergie</a:t>
            </a:r>
            <a:r>
              <a:rPr lang="de-CH" sz="3200" b="1" dirty="0">
                <a:latin typeface="+mj-lt"/>
                <a:ea typeface="+mj-ea"/>
                <a:cs typeface="+mj-cs"/>
              </a:rPr>
              <a:t>!</a:t>
            </a:r>
          </a:p>
        </p:txBody>
      </p:sp>
      <p:pic>
        <p:nvPicPr>
          <p:cNvPr id="24580" name="Picture 2" descr="E:\Tape Allergie\DSC_4687.JPG"/>
          <p:cNvPicPr>
            <a:picLocks noChangeAspect="1" noChangeArrowheads="1"/>
          </p:cNvPicPr>
          <p:nvPr/>
        </p:nvPicPr>
        <p:blipFill>
          <a:blip r:embed="rId3" cstate="email">
            <a:lum bright="21000" contrast="35000"/>
          </a:blip>
          <a:srcRect/>
          <a:stretch>
            <a:fillRect/>
          </a:stretch>
        </p:blipFill>
        <p:spPr bwMode="auto">
          <a:xfrm>
            <a:off x="3933371" y="2663774"/>
            <a:ext cx="5907542" cy="395451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19113" y="1114425"/>
            <a:ext cx="7923212" cy="1441450"/>
          </a:xfrm>
        </p:spPr>
        <p:txBody>
          <a:bodyPr/>
          <a:lstStyle/>
          <a:p>
            <a:r>
              <a:rPr lang="de-CH" smtClean="0"/>
              <a:t>Achtung</a:t>
            </a:r>
            <a:endParaRPr lang="de-DE" smtClean="0"/>
          </a:p>
        </p:txBody>
      </p:sp>
      <p:sp>
        <p:nvSpPr>
          <p:cNvPr id="5" name="Rechteck 4"/>
          <p:cNvSpPr/>
          <p:nvPr/>
        </p:nvSpPr>
        <p:spPr>
          <a:xfrm>
            <a:off x="547688" y="2263775"/>
            <a:ext cx="3100387" cy="584200"/>
          </a:xfrm>
          <a:prstGeom prst="rect">
            <a:avLst/>
          </a:prstGeom>
        </p:spPr>
        <p:txBody>
          <a:bodyPr>
            <a:spAutoFit/>
          </a:bodyPr>
          <a:lstStyle/>
          <a:p>
            <a:pPr>
              <a:buFont typeface="Wingdings" pitchFamily="2" charset="2"/>
              <a:buChar char="§"/>
              <a:defRPr/>
            </a:pPr>
            <a:r>
              <a:rPr lang="de-CH" sz="3200" b="1" dirty="0">
                <a:latin typeface="+mj-lt"/>
                <a:ea typeface="+mj-ea"/>
                <a:cs typeface="+mj-cs"/>
              </a:rPr>
              <a:t> </a:t>
            </a:r>
            <a:r>
              <a:rPr lang="de-CH" sz="3200" b="1" dirty="0" err="1">
                <a:latin typeface="+mj-lt"/>
                <a:ea typeface="+mj-ea"/>
                <a:cs typeface="+mj-cs"/>
              </a:rPr>
              <a:t>Tapeallergie</a:t>
            </a:r>
            <a:r>
              <a:rPr lang="de-CH" sz="3200" b="1" dirty="0">
                <a:latin typeface="+mj-lt"/>
                <a:ea typeface="+mj-ea"/>
                <a:cs typeface="+mj-cs"/>
              </a:rPr>
              <a:t>!</a:t>
            </a:r>
          </a:p>
        </p:txBody>
      </p:sp>
      <p:pic>
        <p:nvPicPr>
          <p:cNvPr id="25604" name="Picture 4" descr="E:\Tape Allergie\DSC_4675.JPG"/>
          <p:cNvPicPr>
            <a:picLocks noChangeAspect="1" noChangeArrowheads="1"/>
          </p:cNvPicPr>
          <p:nvPr/>
        </p:nvPicPr>
        <p:blipFill>
          <a:blip r:embed="rId3" cstate="email">
            <a:lum bright="21000" contrast="35000"/>
          </a:blip>
          <a:srcRect/>
          <a:stretch>
            <a:fillRect/>
          </a:stretch>
        </p:blipFill>
        <p:spPr bwMode="auto">
          <a:xfrm>
            <a:off x="4267200" y="2825720"/>
            <a:ext cx="6008688" cy="402116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74663" y="1114425"/>
            <a:ext cx="7923212" cy="1441450"/>
          </a:xfrm>
        </p:spPr>
        <p:txBody>
          <a:bodyPr/>
          <a:lstStyle/>
          <a:p>
            <a:r>
              <a:rPr lang="de-CH" smtClean="0"/>
              <a:t>Material</a:t>
            </a:r>
          </a:p>
        </p:txBody>
      </p:sp>
      <p:pic>
        <p:nvPicPr>
          <p:cNvPr id="26627" name="Picture 2" descr="E:\CD Tape\DSC00864.JPG"/>
          <p:cNvPicPr>
            <a:picLocks noChangeAspect="1" noChangeArrowheads="1"/>
          </p:cNvPicPr>
          <p:nvPr/>
        </p:nvPicPr>
        <p:blipFill>
          <a:blip r:embed="rId3" cstate="email"/>
          <a:srcRect/>
          <a:stretch>
            <a:fillRect/>
          </a:stretch>
        </p:blipFill>
        <p:spPr bwMode="auto">
          <a:xfrm>
            <a:off x="4203700" y="2090738"/>
            <a:ext cx="5599113" cy="4198937"/>
          </a:xfrm>
          <a:prstGeom prst="rect">
            <a:avLst/>
          </a:prstGeom>
          <a:noFill/>
          <a:ln w="9525">
            <a:noFill/>
            <a:miter lim="800000"/>
            <a:headEnd/>
            <a:tailEnd/>
          </a:ln>
        </p:spPr>
      </p:pic>
      <p:sp>
        <p:nvSpPr>
          <p:cNvPr id="5" name="Rectangle 3"/>
          <p:cNvSpPr txBox="1">
            <a:spLocks noChangeArrowheads="1"/>
          </p:cNvSpPr>
          <p:nvPr/>
        </p:nvSpPr>
        <p:spPr bwMode="auto">
          <a:xfrm>
            <a:off x="638175" y="2090738"/>
            <a:ext cx="3976688" cy="4411662"/>
          </a:xfrm>
          <a:prstGeom prst="rect">
            <a:avLst/>
          </a:prstGeom>
          <a:noFill/>
          <a:ln w="9525">
            <a:noFill/>
            <a:miter lim="800000"/>
            <a:headEnd/>
            <a:tailEnd/>
          </a:ln>
        </p:spPr>
        <p:txBody>
          <a:bodyPr lIns="91408" tIns="45704" rIns="91408" bIns="45704"/>
          <a:lstStyle/>
          <a:p>
            <a:pPr marL="0" lvl="1" indent="-182563" defTabSz="995363" eaLnBrk="0" hangingPunct="0">
              <a:spcBef>
                <a:spcPts val="0"/>
              </a:spcBef>
              <a:buFont typeface="Wingdings" pitchFamily="2" charset="2"/>
              <a:buChar char="§"/>
              <a:defRPr/>
            </a:pPr>
            <a:endParaRPr lang="de-CH" sz="3200"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Einwegrasierer</a:t>
            </a:r>
          </a:p>
          <a:p>
            <a:pPr marL="0" lvl="1" indent="-182563" defTabSz="995363" eaLnBrk="0" hangingPunct="0">
              <a:spcBef>
                <a:spcPts val="0"/>
              </a:spcBef>
              <a:buFont typeface="Wingdings" pitchFamily="2" charset="2"/>
              <a:buChar char="§"/>
              <a:defRPr/>
            </a:pPr>
            <a:r>
              <a:rPr lang="de-CH" sz="3200" dirty="0">
                <a:latin typeface="+mj-lt"/>
                <a:ea typeface="+mj-ea"/>
                <a:cs typeface="+mj-cs"/>
              </a:rPr>
              <a:t> Verbandschere</a:t>
            </a:r>
          </a:p>
          <a:p>
            <a:pPr marL="0" lvl="1" indent="-182563" defTabSz="995363" eaLnBrk="0" hangingPunct="0">
              <a:spcBef>
                <a:spcPts val="0"/>
              </a:spcBef>
              <a:buFont typeface="Wingdings" pitchFamily="2" charset="2"/>
              <a:buChar char="§"/>
              <a:defRPr/>
            </a:pPr>
            <a:r>
              <a:rPr lang="de-CH" sz="3200" dirty="0">
                <a:latin typeface="+mj-lt"/>
                <a:ea typeface="+mj-ea"/>
                <a:cs typeface="+mj-cs"/>
              </a:rPr>
              <a:t> Wundbenzin</a:t>
            </a:r>
          </a:p>
          <a:p>
            <a:pPr marL="0" lvl="1" indent="-182563" defTabSz="995363" eaLnBrk="0" hangingPunct="0">
              <a:spcBef>
                <a:spcPts val="0"/>
              </a:spcBef>
              <a:buFont typeface="Wingdings" pitchFamily="2" charset="2"/>
              <a:buChar char="§"/>
              <a:defRPr/>
            </a:pPr>
            <a:r>
              <a:rPr lang="de-CH" sz="3200" dirty="0">
                <a:latin typeface="+mj-lt"/>
                <a:ea typeface="+mj-ea"/>
                <a:cs typeface="+mj-cs"/>
              </a:rPr>
              <a:t> Tape</a:t>
            </a:r>
          </a:p>
          <a:p>
            <a:pPr marL="0" lvl="1" indent="-182563" defTabSz="995363" eaLnBrk="0" hangingPunct="0">
              <a:spcBef>
                <a:spcPts val="0"/>
              </a:spcBef>
              <a:buFont typeface="Wingdings" pitchFamily="2" charset="2"/>
              <a:buChar char="§"/>
              <a:defRPr/>
            </a:pPr>
            <a:r>
              <a:rPr lang="de-CH" sz="3200" dirty="0">
                <a:latin typeface="+mj-lt"/>
                <a:ea typeface="+mj-ea"/>
                <a:cs typeface="+mj-cs"/>
              </a:rPr>
              <a:t> </a:t>
            </a:r>
            <a:r>
              <a:rPr lang="de-CH" sz="3200" dirty="0" smtClean="0">
                <a:latin typeface="+mj-lt"/>
                <a:ea typeface="+mj-ea"/>
                <a:cs typeface="+mj-cs"/>
              </a:rPr>
              <a:t>Untertape</a:t>
            </a:r>
          </a:p>
          <a:p>
            <a:pPr marL="0" lvl="1" indent="-182563" defTabSz="995363" eaLnBrk="0" hangingPunct="0">
              <a:spcBef>
                <a:spcPts val="0"/>
              </a:spcBef>
              <a:buFont typeface="Wingdings" pitchFamily="2" charset="2"/>
              <a:buChar char="§"/>
              <a:defRPr/>
            </a:pPr>
            <a:r>
              <a:rPr lang="de-CH" sz="3200" dirty="0" smtClean="0">
                <a:latin typeface="+mj-lt"/>
                <a:ea typeface="+mj-ea"/>
                <a:cs typeface="+mj-cs"/>
              </a:rPr>
              <a:t> Hautschutzspray</a:t>
            </a:r>
            <a:endParaRPr lang="de-CH" sz="3200"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Vaseline</a:t>
            </a:r>
          </a:p>
          <a:p>
            <a:pPr marL="0" lvl="1" indent="-182563" defTabSz="995363" eaLnBrk="0" hangingPunct="0">
              <a:spcBef>
                <a:spcPts val="0"/>
              </a:spcBef>
              <a:defRPr/>
            </a:pPr>
            <a:endParaRPr lang="de-CH" sz="3200"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O:\Bildung_Beratung1\Tagungen\01_Kadertagung\Kad2014\4_Inhalte\Fachtechnik Thema 1\D\shutterstock_113688412.jpg"/>
          <p:cNvPicPr>
            <a:picLocks noChangeAspect="1" noChangeArrowheads="1"/>
          </p:cNvPicPr>
          <p:nvPr/>
        </p:nvPicPr>
        <p:blipFill>
          <a:blip r:embed="rId2" cstate="email"/>
          <a:srcRect/>
          <a:stretch>
            <a:fillRect/>
          </a:stretch>
        </p:blipFill>
        <p:spPr bwMode="auto">
          <a:xfrm>
            <a:off x="3487738" y="1422400"/>
            <a:ext cx="4587875" cy="5557838"/>
          </a:xfrm>
          <a:prstGeom prst="rect">
            <a:avLst/>
          </a:prstGeom>
          <a:noFill/>
          <a:ln w="9525">
            <a:noFill/>
            <a:miter lim="800000"/>
            <a:headEnd/>
            <a:tailEnd/>
          </a:ln>
        </p:spPr>
      </p:pic>
      <p:sp>
        <p:nvSpPr>
          <p:cNvPr id="27651" name="Titel 1"/>
          <p:cNvSpPr>
            <a:spLocks noGrp="1"/>
          </p:cNvSpPr>
          <p:nvPr>
            <p:ph type="title"/>
          </p:nvPr>
        </p:nvSpPr>
        <p:spPr>
          <a:xfrm>
            <a:off x="2263775" y="1114425"/>
            <a:ext cx="8123238" cy="1441450"/>
          </a:xfrm>
        </p:spPr>
        <p:txBody>
          <a:bodyPr/>
          <a:lstStyle/>
          <a:p>
            <a:r>
              <a:rPr lang="de-CH" smtClean="0"/>
              <a:t>Fragen?</a:t>
            </a:r>
          </a:p>
        </p:txBody>
      </p:sp>
      <p:sp>
        <p:nvSpPr>
          <p:cNvPr id="27652" name="Textfeld 4"/>
          <p:cNvSpPr txBox="1">
            <a:spLocks noChangeArrowheads="1"/>
          </p:cNvSpPr>
          <p:nvPr/>
        </p:nvSpPr>
        <p:spPr bwMode="auto">
          <a:xfrm>
            <a:off x="5173663" y="6765925"/>
            <a:ext cx="2355850" cy="214313"/>
          </a:xfrm>
          <a:prstGeom prst="rect">
            <a:avLst/>
          </a:prstGeom>
          <a:noFill/>
          <a:ln w="9525">
            <a:noFill/>
            <a:miter lim="800000"/>
            <a:headEnd/>
            <a:tailEnd/>
          </a:ln>
        </p:spPr>
        <p:txBody>
          <a:bodyPr>
            <a:spAutoFit/>
          </a:bodyPr>
          <a:lstStyle/>
          <a:p>
            <a:r>
              <a:rPr lang="de-CH" sz="800"/>
              <a:t>Bild: Shutterstock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ctrTitle"/>
          </p:nvPr>
        </p:nvSpPr>
        <p:spPr>
          <a:xfrm>
            <a:off x="4049713" y="3222625"/>
            <a:ext cx="2238375" cy="800100"/>
          </a:xfrm>
        </p:spPr>
        <p:txBody>
          <a:bodyPr/>
          <a:lstStyle/>
          <a:p>
            <a:r>
              <a:rPr lang="de-CH" smtClean="0"/>
              <a:t>Demo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2" descr="E:\CD Tape\DSC00904.JPG"/>
          <p:cNvPicPr>
            <a:picLocks noChangeAspect="1" noChangeArrowheads="1"/>
          </p:cNvPicPr>
          <p:nvPr/>
        </p:nvPicPr>
        <p:blipFill>
          <a:blip r:embed="rId3" cstate="email"/>
          <a:srcRect/>
          <a:stretch>
            <a:fillRect/>
          </a:stretch>
        </p:blipFill>
        <p:spPr bwMode="auto">
          <a:xfrm>
            <a:off x="1282700" y="1181772"/>
            <a:ext cx="8128000" cy="6096000"/>
          </a:xfrm>
          <a:prstGeom prst="rect">
            <a:avLst/>
          </a:prstGeom>
          <a:noFill/>
          <a:ln w="9525">
            <a:noFill/>
            <a:miter lim="800000"/>
            <a:headEnd/>
            <a:tailEnd/>
          </a:ln>
        </p:spPr>
      </p:pic>
      <p:sp>
        <p:nvSpPr>
          <p:cNvPr id="3" name="Textfeld 2"/>
          <p:cNvSpPr txBox="1"/>
          <p:nvPr/>
        </p:nvSpPr>
        <p:spPr>
          <a:xfrm>
            <a:off x="1272503" y="6255085"/>
            <a:ext cx="2936640" cy="1015663"/>
          </a:xfrm>
          <a:prstGeom prst="rect">
            <a:avLst/>
          </a:prstGeom>
          <a:solidFill>
            <a:srgbClr val="FFFF00"/>
          </a:solidFill>
        </p:spPr>
        <p:txBody>
          <a:bodyPr wrap="square" rtlCol="0">
            <a:spAutoFit/>
          </a:bodyPr>
          <a:lstStyle/>
          <a:p>
            <a:r>
              <a:rPr lang="de-CH" sz="6000" dirty="0" smtClean="0">
                <a:solidFill>
                  <a:schemeClr val="tx2"/>
                </a:solidFill>
              </a:rPr>
              <a:t>Anker 1</a:t>
            </a:r>
            <a:endParaRPr lang="de-CH" sz="6000" dirty="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2" descr="E:\CD Tape\DSC00905.JPG"/>
          <p:cNvPicPr>
            <a:picLocks noChangeAspect="1" noChangeArrowheads="1"/>
          </p:cNvPicPr>
          <p:nvPr/>
        </p:nvPicPr>
        <p:blipFill>
          <a:blip r:embed="rId3" cstate="email"/>
          <a:srcRect/>
          <a:stretch>
            <a:fillRect/>
          </a:stretch>
        </p:blipFill>
        <p:spPr bwMode="auto">
          <a:xfrm>
            <a:off x="1282700" y="1109202"/>
            <a:ext cx="8128000" cy="6096000"/>
          </a:xfrm>
          <a:prstGeom prst="rect">
            <a:avLst/>
          </a:prstGeom>
          <a:noFill/>
          <a:ln w="9525">
            <a:noFill/>
            <a:miter lim="800000"/>
            <a:headEnd/>
            <a:tailEnd/>
          </a:ln>
        </p:spPr>
      </p:pic>
      <p:sp>
        <p:nvSpPr>
          <p:cNvPr id="3" name="Textfeld 2"/>
          <p:cNvSpPr txBox="1"/>
          <p:nvPr/>
        </p:nvSpPr>
        <p:spPr>
          <a:xfrm>
            <a:off x="1272503" y="6182515"/>
            <a:ext cx="6521668" cy="1015663"/>
          </a:xfrm>
          <a:prstGeom prst="rect">
            <a:avLst/>
          </a:prstGeom>
          <a:solidFill>
            <a:srgbClr val="FFFF00"/>
          </a:solidFill>
        </p:spPr>
        <p:txBody>
          <a:bodyPr wrap="square" rtlCol="0">
            <a:spAutoFit/>
          </a:bodyPr>
          <a:lstStyle/>
          <a:p>
            <a:r>
              <a:rPr lang="de-CH" sz="6000" dirty="0" smtClean="0">
                <a:solidFill>
                  <a:schemeClr val="tx2"/>
                </a:solidFill>
              </a:rPr>
              <a:t>Anker 1+2 = Basis</a:t>
            </a:r>
            <a:endParaRPr lang="de-CH" sz="6000" dirty="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2" descr="E:\CD Tape\DSC00906.JPG"/>
          <p:cNvPicPr>
            <a:picLocks noChangeAspect="1" noChangeArrowheads="1"/>
          </p:cNvPicPr>
          <p:nvPr/>
        </p:nvPicPr>
        <p:blipFill>
          <a:blip r:embed="rId3" cstate="email"/>
          <a:srcRect/>
          <a:stretch>
            <a:fillRect/>
          </a:stretch>
        </p:blipFill>
        <p:spPr bwMode="auto">
          <a:xfrm>
            <a:off x="1282700" y="1109202"/>
            <a:ext cx="8128000" cy="6096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ctrTitle"/>
          </p:nvPr>
        </p:nvSpPr>
        <p:spPr>
          <a:xfrm>
            <a:off x="544513" y="1211263"/>
            <a:ext cx="9020175" cy="1620837"/>
          </a:xfrm>
        </p:spPr>
        <p:txBody>
          <a:bodyPr/>
          <a:lstStyle/>
          <a:p>
            <a:pPr eaLnBrk="1" hangingPunct="1"/>
            <a:r>
              <a:rPr lang="de-CH" sz="4800" dirty="0" smtClean="0">
                <a:cs typeface="Arial" pitchFamily="34" charset="0"/>
              </a:rPr>
              <a:t>Ziele </a:t>
            </a:r>
          </a:p>
        </p:txBody>
      </p:sp>
      <p:sp>
        <p:nvSpPr>
          <p:cNvPr id="4099" name="Untertitel 2"/>
          <p:cNvSpPr>
            <a:spLocks noGrp="1"/>
          </p:cNvSpPr>
          <p:nvPr>
            <p:ph type="subTitle" idx="1"/>
          </p:nvPr>
        </p:nvSpPr>
        <p:spPr>
          <a:xfrm>
            <a:off x="544513" y="2105025"/>
            <a:ext cx="9659030" cy="5456238"/>
          </a:xfrm>
        </p:spPr>
        <p:txBody>
          <a:bodyPr/>
          <a:lstStyle/>
          <a:p>
            <a:pPr marL="444500" indent="-444500" algn="l" eaLnBrk="1" hangingPunct="1">
              <a:defRPr/>
            </a:pPr>
            <a:r>
              <a:rPr lang="de-CH" sz="2800" dirty="0" smtClean="0">
                <a:solidFill>
                  <a:schemeClr val="tx1"/>
                </a:solidFill>
                <a:latin typeface="+mn-lt"/>
                <a:cs typeface="Arial" charset="0"/>
              </a:rPr>
              <a:t>Jeder Teilnehmende…</a:t>
            </a:r>
          </a:p>
          <a:p>
            <a:pPr marL="444500" indent="-444500" algn="l" eaLnBrk="1" hangingPunct="1">
              <a:buFont typeface="Wingdings" pitchFamily="2" charset="2"/>
              <a:buChar char="§"/>
              <a:defRPr/>
            </a:pPr>
            <a:r>
              <a:rPr lang="de-CH" sz="2800" dirty="0" smtClean="0">
                <a:solidFill>
                  <a:schemeClr val="tx1"/>
                </a:solidFill>
                <a:latin typeface="+mn-lt"/>
                <a:cs typeface="Arial" charset="0"/>
              </a:rPr>
              <a:t>… erklärt das PECH-Schema.</a:t>
            </a:r>
          </a:p>
          <a:p>
            <a:pPr marL="444500" indent="-444500" algn="l" eaLnBrk="1" hangingPunct="1">
              <a:buFont typeface="Wingdings" pitchFamily="2" charset="2"/>
              <a:buChar char="§"/>
              <a:defRPr/>
            </a:pPr>
            <a:r>
              <a:rPr lang="de-CH" sz="2800" dirty="0" smtClean="0">
                <a:solidFill>
                  <a:schemeClr val="tx1"/>
                </a:solidFill>
                <a:latin typeface="+mn-lt"/>
                <a:cs typeface="Arial" charset="0"/>
              </a:rPr>
              <a:t>… legt nach Anleitung einen prophylaktischen </a:t>
            </a:r>
            <a:r>
              <a:rPr lang="de-CH" sz="2800" dirty="0" err="1" smtClean="0">
                <a:solidFill>
                  <a:schemeClr val="tx1"/>
                </a:solidFill>
                <a:latin typeface="+mn-lt"/>
                <a:cs typeface="Arial" charset="0"/>
              </a:rPr>
              <a:t>Tapeverband</a:t>
            </a:r>
            <a:r>
              <a:rPr lang="de-CH" sz="2800" dirty="0" smtClean="0">
                <a:solidFill>
                  <a:schemeClr val="tx1"/>
                </a:solidFill>
                <a:latin typeface="+mn-lt"/>
                <a:cs typeface="Arial" charset="0"/>
              </a:rPr>
              <a:t> am </a:t>
            </a:r>
            <a:r>
              <a:rPr lang="de-CH" sz="2800" dirty="0" smtClean="0">
                <a:solidFill>
                  <a:schemeClr val="tx1"/>
                </a:solidFill>
                <a:latin typeface="+mn-lt"/>
                <a:cs typeface="Arial" charset="0"/>
              </a:rPr>
              <a:t>Hand an</a:t>
            </a:r>
            <a:r>
              <a:rPr lang="de-CH" sz="2800" dirty="0" smtClean="0">
                <a:solidFill>
                  <a:schemeClr val="tx1"/>
                </a:solidFill>
                <a:latin typeface="+mn-lt"/>
                <a:cs typeface="Arial" charset="0"/>
              </a:rPr>
              <a:t>.            </a:t>
            </a:r>
          </a:p>
          <a:p>
            <a:pPr marL="444500" indent="-444500" algn="l" eaLnBrk="1" hangingPunct="1">
              <a:buFont typeface="Wingdings" pitchFamily="2" charset="2"/>
              <a:buChar char="§"/>
              <a:defRPr/>
            </a:pPr>
            <a:r>
              <a:rPr lang="de-CH" sz="2800" dirty="0" smtClean="0">
                <a:solidFill>
                  <a:schemeClr val="tx1"/>
                </a:solidFill>
                <a:latin typeface="+mn-lt"/>
                <a:cs typeface="Arial" charset="0"/>
              </a:rPr>
              <a:t>… unterscheidet das PECH-Schema (Erste Hilfe Massnahme) vom </a:t>
            </a:r>
            <a:r>
              <a:rPr lang="de-CH" sz="2800" dirty="0" err="1" smtClean="0">
                <a:solidFill>
                  <a:schemeClr val="tx1"/>
                </a:solidFill>
                <a:latin typeface="+mn-lt"/>
                <a:cs typeface="Arial" charset="0"/>
              </a:rPr>
              <a:t>Tapeverband</a:t>
            </a:r>
            <a:r>
              <a:rPr lang="de-CH" sz="2800" dirty="0" smtClean="0">
                <a:solidFill>
                  <a:schemeClr val="tx1"/>
                </a:solidFill>
                <a:latin typeface="+mn-lt"/>
                <a:cs typeface="Arial" charset="0"/>
              </a:rPr>
              <a:t> (prophylaktische Massnahme zur  Unfallverhütung</a:t>
            </a:r>
            <a:r>
              <a:rPr lang="de-CH" sz="2800" dirty="0" smtClean="0">
                <a:solidFill>
                  <a:schemeClr val="tx1"/>
                </a:solidFill>
                <a:latin typeface="+mn-lt"/>
                <a:cs typeface="Arial" charset="0"/>
              </a:rPr>
              <a:t>).</a:t>
            </a:r>
          </a:p>
          <a:p>
            <a:pPr marL="444500" indent="-444500" algn="l" eaLnBrk="1" hangingPunct="1">
              <a:buFont typeface="Wingdings" pitchFamily="2" charset="2"/>
              <a:buChar char="§"/>
              <a:defRPr/>
            </a:pPr>
            <a:r>
              <a:rPr lang="de-CH" sz="2800" dirty="0" smtClean="0">
                <a:solidFill>
                  <a:schemeClr val="tx1"/>
                </a:solidFill>
                <a:latin typeface="+mn-lt"/>
                <a:cs typeface="Arial" charset="0"/>
              </a:rPr>
              <a:t>… setzt sich auseinander in der Gruppenarbeit mit Weichteilverletzungen beim Sport und Präsentiert diese im Plenum </a:t>
            </a:r>
            <a:endParaRPr lang="de-CH" sz="2800" dirty="0" smtClean="0">
              <a:solidFill>
                <a:schemeClr val="tx1"/>
              </a:solidFill>
              <a:latin typeface="+mn-lt"/>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2" descr="E:\CD Tape\DSC00907.JPG"/>
          <p:cNvPicPr>
            <a:picLocks noChangeAspect="1" noChangeArrowheads="1"/>
          </p:cNvPicPr>
          <p:nvPr/>
        </p:nvPicPr>
        <p:blipFill>
          <a:blip r:embed="rId3" cstate="email"/>
          <a:srcRect/>
          <a:stretch>
            <a:fillRect/>
          </a:stretch>
        </p:blipFill>
        <p:spPr bwMode="auto">
          <a:xfrm>
            <a:off x="1282700" y="1080174"/>
            <a:ext cx="8128000" cy="6096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2" descr="E:\CD Tape\DSC00908.JPG"/>
          <p:cNvPicPr>
            <a:picLocks noChangeAspect="1" noChangeArrowheads="1"/>
          </p:cNvPicPr>
          <p:nvPr/>
        </p:nvPicPr>
        <p:blipFill>
          <a:blip r:embed="rId3" cstate="email"/>
          <a:srcRect/>
          <a:stretch>
            <a:fillRect/>
          </a:stretch>
        </p:blipFill>
        <p:spPr bwMode="auto">
          <a:xfrm>
            <a:off x="1282700" y="1123716"/>
            <a:ext cx="8128000" cy="6096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2" descr="E:\CD Tape\DSC00909.JPG"/>
          <p:cNvPicPr>
            <a:picLocks noChangeAspect="1" noChangeArrowheads="1"/>
          </p:cNvPicPr>
          <p:nvPr/>
        </p:nvPicPr>
        <p:blipFill>
          <a:blip r:embed="rId3" cstate="email"/>
          <a:srcRect/>
          <a:stretch>
            <a:fillRect/>
          </a:stretch>
        </p:blipFill>
        <p:spPr bwMode="auto">
          <a:xfrm>
            <a:off x="1282700" y="1051146"/>
            <a:ext cx="8128000" cy="6096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2" descr="E:\CD Tape\DSC00910.JPG"/>
          <p:cNvPicPr>
            <a:picLocks noChangeAspect="1" noChangeArrowheads="1"/>
          </p:cNvPicPr>
          <p:nvPr/>
        </p:nvPicPr>
        <p:blipFill>
          <a:blip r:embed="rId3" cstate="email"/>
          <a:srcRect/>
          <a:stretch>
            <a:fillRect/>
          </a:stretch>
        </p:blipFill>
        <p:spPr bwMode="auto">
          <a:xfrm>
            <a:off x="1282700" y="1094688"/>
            <a:ext cx="8128000" cy="6096000"/>
          </a:xfrm>
          <a:prstGeom prst="rect">
            <a:avLst/>
          </a:prstGeom>
          <a:noFill/>
          <a:ln w="9525">
            <a:noFill/>
            <a:miter lim="800000"/>
            <a:headEnd/>
            <a:tailEnd/>
          </a:ln>
        </p:spPr>
      </p:pic>
      <p:sp>
        <p:nvSpPr>
          <p:cNvPr id="3" name="Textfeld 2"/>
          <p:cNvSpPr txBox="1"/>
          <p:nvPr/>
        </p:nvSpPr>
        <p:spPr>
          <a:xfrm>
            <a:off x="2970288" y="1065660"/>
            <a:ext cx="6440412" cy="1015663"/>
          </a:xfrm>
          <a:prstGeom prst="rect">
            <a:avLst/>
          </a:prstGeom>
          <a:solidFill>
            <a:srgbClr val="FFFF00"/>
          </a:solidFill>
        </p:spPr>
        <p:txBody>
          <a:bodyPr wrap="square" rtlCol="0">
            <a:spAutoFit/>
          </a:bodyPr>
          <a:lstStyle/>
          <a:p>
            <a:pPr algn="ctr"/>
            <a:r>
              <a:rPr lang="de-CH" sz="6000" dirty="0" smtClean="0">
                <a:solidFill>
                  <a:schemeClr val="tx2"/>
                </a:solidFill>
              </a:rPr>
              <a:t>Verschlussstreifen</a:t>
            </a:r>
            <a:endParaRPr lang="de-CH" sz="6000" dirty="0">
              <a:solidFill>
                <a:schemeClr val="tx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2" descr="E:\CD Tape\DSC00911.JPG"/>
          <p:cNvPicPr>
            <a:picLocks noChangeAspect="1" noChangeArrowheads="1"/>
          </p:cNvPicPr>
          <p:nvPr/>
        </p:nvPicPr>
        <p:blipFill>
          <a:blip r:embed="rId3" cstate="email"/>
          <a:srcRect/>
          <a:stretch>
            <a:fillRect/>
          </a:stretch>
        </p:blipFill>
        <p:spPr bwMode="auto">
          <a:xfrm>
            <a:off x="1282700" y="1051146"/>
            <a:ext cx="8128000" cy="6096000"/>
          </a:xfrm>
          <a:prstGeom prst="rect">
            <a:avLst/>
          </a:prstGeom>
          <a:noFill/>
          <a:ln w="9525">
            <a:noFill/>
            <a:miter lim="800000"/>
            <a:headEnd/>
            <a:tailEnd/>
          </a:ln>
        </p:spPr>
      </p:pic>
      <p:sp>
        <p:nvSpPr>
          <p:cNvPr id="3" name="Textfeld 2"/>
          <p:cNvSpPr txBox="1"/>
          <p:nvPr/>
        </p:nvSpPr>
        <p:spPr>
          <a:xfrm>
            <a:off x="1282700" y="5208154"/>
            <a:ext cx="4412342" cy="1938992"/>
          </a:xfrm>
          <a:prstGeom prst="rect">
            <a:avLst/>
          </a:prstGeom>
          <a:solidFill>
            <a:srgbClr val="FFFF00"/>
          </a:solidFill>
        </p:spPr>
        <p:txBody>
          <a:bodyPr wrap="square" rtlCol="0">
            <a:spAutoFit/>
          </a:bodyPr>
          <a:lstStyle/>
          <a:p>
            <a:pPr algn="ctr"/>
            <a:r>
              <a:rPr lang="de-CH" sz="6000" dirty="0" smtClean="0">
                <a:solidFill>
                  <a:schemeClr val="tx2"/>
                </a:solidFill>
              </a:rPr>
              <a:t>Dachziegel-verband</a:t>
            </a:r>
            <a:endParaRPr lang="de-CH" sz="6000" dirty="0">
              <a:solidFill>
                <a:schemeClr val="tx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ctrTitle"/>
          </p:nvPr>
        </p:nvSpPr>
        <p:spPr>
          <a:xfrm>
            <a:off x="4049713" y="3222625"/>
            <a:ext cx="2238375" cy="800100"/>
          </a:xfrm>
        </p:spPr>
        <p:txBody>
          <a:bodyPr/>
          <a:lstStyle/>
          <a:p>
            <a:r>
              <a:rPr lang="de-CH" smtClean="0"/>
              <a:t>Demo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2" descr="E:\CD Tape\DSC00912.JPG"/>
          <p:cNvPicPr>
            <a:picLocks noChangeAspect="1" noChangeArrowheads="1"/>
          </p:cNvPicPr>
          <p:nvPr/>
        </p:nvPicPr>
        <p:blipFill>
          <a:blip r:embed="rId3" cstate="email"/>
          <a:srcRect/>
          <a:stretch>
            <a:fillRect/>
          </a:stretch>
        </p:blipFill>
        <p:spPr bwMode="auto">
          <a:xfrm>
            <a:off x="2726878" y="1138230"/>
            <a:ext cx="4572000" cy="6096000"/>
          </a:xfrm>
          <a:prstGeom prst="rect">
            <a:avLst/>
          </a:prstGeom>
          <a:noFill/>
          <a:ln w="9525">
            <a:noFill/>
            <a:miter lim="800000"/>
            <a:headEnd/>
            <a:tailEnd/>
          </a:ln>
        </p:spPr>
      </p:pic>
      <p:sp>
        <p:nvSpPr>
          <p:cNvPr id="3" name="Textfeld 2"/>
          <p:cNvSpPr txBox="1"/>
          <p:nvPr/>
        </p:nvSpPr>
        <p:spPr>
          <a:xfrm>
            <a:off x="198445" y="6487544"/>
            <a:ext cx="6710355" cy="1015663"/>
          </a:xfrm>
          <a:prstGeom prst="rect">
            <a:avLst/>
          </a:prstGeom>
          <a:solidFill>
            <a:srgbClr val="FFFF00"/>
          </a:solidFill>
        </p:spPr>
        <p:txBody>
          <a:bodyPr wrap="square" rtlCol="0">
            <a:spAutoFit/>
          </a:bodyPr>
          <a:lstStyle/>
          <a:p>
            <a:r>
              <a:rPr lang="de-CH" sz="6000" dirty="0" smtClean="0">
                <a:solidFill>
                  <a:schemeClr val="tx2"/>
                </a:solidFill>
              </a:rPr>
              <a:t>Anker 1+2 = Basis</a:t>
            </a:r>
            <a:endParaRPr lang="de-CH" sz="6000" dirty="0">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2" descr="E:\CD Tape\DSC00913.JPG"/>
          <p:cNvPicPr>
            <a:picLocks noChangeAspect="1" noChangeArrowheads="1"/>
          </p:cNvPicPr>
          <p:nvPr/>
        </p:nvPicPr>
        <p:blipFill>
          <a:blip r:embed="rId3" cstate="email"/>
          <a:srcRect/>
          <a:stretch>
            <a:fillRect/>
          </a:stretch>
        </p:blipFill>
        <p:spPr bwMode="auto">
          <a:xfrm>
            <a:off x="2726878" y="1123716"/>
            <a:ext cx="4572000" cy="6096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2" descr="E:\CD Tape\DSC00914.JPG"/>
          <p:cNvPicPr>
            <a:picLocks noChangeAspect="1" noChangeArrowheads="1"/>
          </p:cNvPicPr>
          <p:nvPr/>
        </p:nvPicPr>
        <p:blipFill>
          <a:blip r:embed="rId3" cstate="email"/>
          <a:srcRect/>
          <a:stretch>
            <a:fillRect/>
          </a:stretch>
        </p:blipFill>
        <p:spPr bwMode="auto">
          <a:xfrm>
            <a:off x="2683336" y="1138230"/>
            <a:ext cx="4572000" cy="6096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2" descr="E:\CD Tape\DSC00915.JPG"/>
          <p:cNvPicPr>
            <a:picLocks noChangeAspect="1" noChangeArrowheads="1"/>
          </p:cNvPicPr>
          <p:nvPr/>
        </p:nvPicPr>
        <p:blipFill>
          <a:blip r:embed="rId3" cstate="email"/>
          <a:srcRect/>
          <a:stretch>
            <a:fillRect/>
          </a:stretch>
        </p:blipFill>
        <p:spPr bwMode="auto">
          <a:xfrm>
            <a:off x="2697846" y="1085167"/>
            <a:ext cx="4572000" cy="6096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p:nvPr>
        </p:nvSpPr>
        <p:spPr>
          <a:xfrm>
            <a:off x="544513" y="1211263"/>
            <a:ext cx="3482975" cy="1620837"/>
          </a:xfrm>
        </p:spPr>
        <p:txBody>
          <a:bodyPr/>
          <a:lstStyle/>
          <a:p>
            <a:pPr eaLnBrk="1" hangingPunct="1"/>
            <a:r>
              <a:rPr lang="de-CH" sz="4800" smtClean="0">
                <a:cs typeface="Arial" pitchFamily="34" charset="0"/>
              </a:rPr>
              <a:t>Programm</a:t>
            </a:r>
          </a:p>
        </p:txBody>
      </p:sp>
      <p:sp>
        <p:nvSpPr>
          <p:cNvPr id="4" name="Rectangle 3"/>
          <p:cNvSpPr txBox="1">
            <a:spLocks noChangeArrowheads="1"/>
          </p:cNvSpPr>
          <p:nvPr/>
        </p:nvSpPr>
        <p:spPr bwMode="auto">
          <a:xfrm>
            <a:off x="638175" y="2090738"/>
            <a:ext cx="3382963" cy="4411662"/>
          </a:xfrm>
          <a:prstGeom prst="rect">
            <a:avLst/>
          </a:prstGeom>
          <a:noFill/>
          <a:ln w="9525">
            <a:noFill/>
            <a:miter lim="800000"/>
            <a:headEnd/>
            <a:tailEnd/>
          </a:ln>
        </p:spPr>
        <p:txBody>
          <a:bodyPr lIns="91408" tIns="45704" rIns="91408" bIns="45704"/>
          <a:lstStyle/>
          <a:p>
            <a:pPr marL="0" lvl="1" indent="-182563" defTabSz="995363" eaLnBrk="0" hangingPunct="0">
              <a:spcBef>
                <a:spcPts val="0"/>
              </a:spcBef>
              <a:buFont typeface="Wingdings" pitchFamily="2" charset="2"/>
              <a:buChar char="§"/>
              <a:defRPr/>
            </a:pPr>
            <a:endParaRPr lang="de-CH" sz="3200"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Einführung</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Demo</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a:t>
            </a:r>
            <a:r>
              <a:rPr lang="de-CH" sz="3200" dirty="0" err="1">
                <a:latin typeface="+mj-lt"/>
                <a:ea typeface="+mj-ea"/>
                <a:cs typeface="+mj-cs"/>
              </a:rPr>
              <a:t>Taping</a:t>
            </a:r>
            <a:endParaRPr lang="de-CH" sz="3200" dirty="0">
              <a:latin typeface="+mj-lt"/>
              <a:ea typeface="+mj-ea"/>
              <a:cs typeface="+mj-cs"/>
            </a:endParaRP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dirty="0">
                <a:latin typeface="+mj-lt"/>
                <a:ea typeface="+mj-ea"/>
                <a:cs typeface="+mj-cs"/>
              </a:rPr>
              <a:t> Werkstatt</a:t>
            </a: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a:p>
            <a:pPr marL="182563" indent="-182563" defTabSz="995363" eaLnBrk="0" hangingPunct="0">
              <a:spcBef>
                <a:spcPts val="0"/>
              </a:spcBef>
              <a:buFont typeface="Wingdings" pitchFamily="2" charset="2"/>
              <a:buChar char="§"/>
              <a:defRPr/>
            </a:pPr>
            <a:endParaRPr lang="de-CH" sz="3200" b="1" dirty="0">
              <a:latin typeface="+mj-lt"/>
              <a:ea typeface="+mj-ea"/>
              <a:cs typeface="+mj-cs"/>
            </a:endParaRPr>
          </a:p>
        </p:txBody>
      </p:sp>
      <p:pic>
        <p:nvPicPr>
          <p:cNvPr id="6148" name="Picture 5" descr="O:\Bildung_Beratung1\Tagungen\01_Kadertagung\Kad2014\4_Inhalte\Fachtechnik Thema 1\D\shutterstock_49924576.jpg"/>
          <p:cNvPicPr>
            <a:picLocks noChangeAspect="1" noChangeArrowheads="1"/>
          </p:cNvPicPr>
          <p:nvPr/>
        </p:nvPicPr>
        <p:blipFill>
          <a:blip r:embed="rId3" cstate="email"/>
          <a:srcRect/>
          <a:stretch>
            <a:fillRect/>
          </a:stretch>
        </p:blipFill>
        <p:spPr bwMode="auto">
          <a:xfrm>
            <a:off x="4021138" y="2235200"/>
            <a:ext cx="5988050" cy="4267200"/>
          </a:xfrm>
          <a:prstGeom prst="rect">
            <a:avLst/>
          </a:prstGeom>
          <a:noFill/>
          <a:ln w="9525">
            <a:noFill/>
            <a:miter lim="800000"/>
            <a:headEnd/>
            <a:tailEnd/>
          </a:ln>
        </p:spPr>
      </p:pic>
      <p:sp>
        <p:nvSpPr>
          <p:cNvPr id="6149" name="Textfeld 5"/>
          <p:cNvSpPr txBox="1">
            <a:spLocks noChangeArrowheads="1"/>
          </p:cNvSpPr>
          <p:nvPr/>
        </p:nvSpPr>
        <p:spPr bwMode="auto">
          <a:xfrm>
            <a:off x="4021138" y="6286500"/>
            <a:ext cx="2355850" cy="215900"/>
          </a:xfrm>
          <a:prstGeom prst="rect">
            <a:avLst/>
          </a:prstGeom>
          <a:noFill/>
          <a:ln w="9525">
            <a:noFill/>
            <a:miter lim="800000"/>
            <a:headEnd/>
            <a:tailEnd/>
          </a:ln>
        </p:spPr>
        <p:txBody>
          <a:bodyPr>
            <a:spAutoFit/>
          </a:bodyPr>
          <a:lstStyle/>
          <a:p>
            <a:r>
              <a:rPr lang="de-CH" sz="800" dirty="0"/>
              <a:t>Bild: </a:t>
            </a:r>
            <a:r>
              <a:rPr lang="de-CH" sz="800" dirty="0" err="1"/>
              <a:t>Shutterstock</a:t>
            </a:r>
            <a:endParaRPr lang="de-CH" sz="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2" descr="E:\CD Tape\DSC00916.JPG"/>
          <p:cNvPicPr>
            <a:picLocks noChangeAspect="1" noChangeArrowheads="1"/>
          </p:cNvPicPr>
          <p:nvPr/>
        </p:nvPicPr>
        <p:blipFill>
          <a:blip r:embed="rId3" cstate="email"/>
          <a:srcRect/>
          <a:stretch>
            <a:fillRect/>
          </a:stretch>
        </p:blipFill>
        <p:spPr bwMode="auto">
          <a:xfrm>
            <a:off x="2668822" y="1080174"/>
            <a:ext cx="4572000" cy="6096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2" descr="E:\CD Tape\DSC00917.JPG"/>
          <p:cNvPicPr>
            <a:picLocks noChangeAspect="1" noChangeArrowheads="1"/>
          </p:cNvPicPr>
          <p:nvPr/>
        </p:nvPicPr>
        <p:blipFill>
          <a:blip r:embed="rId3" cstate="email"/>
          <a:srcRect/>
          <a:stretch>
            <a:fillRect/>
          </a:stretch>
        </p:blipFill>
        <p:spPr bwMode="auto">
          <a:xfrm>
            <a:off x="2697850" y="1167258"/>
            <a:ext cx="4572000" cy="6096000"/>
          </a:xfrm>
          <a:prstGeom prst="rect">
            <a:avLst/>
          </a:prstGeom>
          <a:noFill/>
          <a:ln w="9525">
            <a:noFill/>
            <a:miter lim="800000"/>
            <a:headEnd/>
            <a:tailEnd/>
          </a:ln>
        </p:spPr>
      </p:pic>
      <p:sp>
        <p:nvSpPr>
          <p:cNvPr id="3" name="Textfeld 2"/>
          <p:cNvSpPr txBox="1"/>
          <p:nvPr/>
        </p:nvSpPr>
        <p:spPr>
          <a:xfrm>
            <a:off x="4880733" y="5693598"/>
            <a:ext cx="5555038" cy="1569660"/>
          </a:xfrm>
          <a:prstGeom prst="rect">
            <a:avLst/>
          </a:prstGeom>
          <a:solidFill>
            <a:srgbClr val="FFFF00"/>
          </a:solidFill>
        </p:spPr>
        <p:txBody>
          <a:bodyPr wrap="square" rtlCol="0">
            <a:spAutoFit/>
          </a:bodyPr>
          <a:lstStyle/>
          <a:p>
            <a:pPr algn="ctr"/>
            <a:r>
              <a:rPr lang="de-CH" sz="4800" dirty="0" smtClean="0">
                <a:solidFill>
                  <a:schemeClr val="tx2"/>
                </a:solidFill>
              </a:rPr>
              <a:t>Verschlussstreifen</a:t>
            </a:r>
          </a:p>
          <a:p>
            <a:pPr algn="ctr"/>
            <a:r>
              <a:rPr lang="de-CH" sz="4800" dirty="0" smtClean="0">
                <a:solidFill>
                  <a:schemeClr val="tx2"/>
                </a:solidFill>
              </a:rPr>
              <a:t>Dachziegelverband</a:t>
            </a:r>
            <a:endParaRPr lang="de-CH" sz="4800" dirty="0">
              <a:solidFill>
                <a:schemeClr val="tx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550863" y="1114425"/>
            <a:ext cx="9836150" cy="1441450"/>
          </a:xfrm>
        </p:spPr>
        <p:txBody>
          <a:bodyPr/>
          <a:lstStyle/>
          <a:p>
            <a:r>
              <a:rPr lang="de-CH" smtClean="0"/>
              <a:t>Werkstatt</a:t>
            </a:r>
          </a:p>
        </p:txBody>
      </p:sp>
      <p:pic>
        <p:nvPicPr>
          <p:cNvPr id="47107" name="Picture 4" descr="O:\Bildung_Beratung1\Tagungen\01_Kadertagung\Kad2014\4_Inhalte\Fachtechnik Thema 1\D\shutterstock_154265759.jpg"/>
          <p:cNvPicPr>
            <a:picLocks noChangeAspect="1" noChangeArrowheads="1"/>
          </p:cNvPicPr>
          <p:nvPr/>
        </p:nvPicPr>
        <p:blipFill>
          <a:blip r:embed="rId2" cstate="email"/>
          <a:srcRect/>
          <a:stretch>
            <a:fillRect/>
          </a:stretch>
        </p:blipFill>
        <p:spPr bwMode="auto">
          <a:xfrm>
            <a:off x="754063" y="1890713"/>
            <a:ext cx="7839075" cy="5224462"/>
          </a:xfrm>
          <a:prstGeom prst="rect">
            <a:avLst/>
          </a:prstGeom>
          <a:noFill/>
          <a:ln w="9525">
            <a:noFill/>
            <a:miter lim="800000"/>
            <a:headEnd/>
            <a:tailEnd/>
          </a:ln>
        </p:spPr>
      </p:pic>
      <p:sp>
        <p:nvSpPr>
          <p:cNvPr id="47108" name="Textfeld 4"/>
          <p:cNvSpPr txBox="1">
            <a:spLocks noChangeArrowheads="1"/>
          </p:cNvSpPr>
          <p:nvPr/>
        </p:nvSpPr>
        <p:spPr bwMode="auto">
          <a:xfrm>
            <a:off x="754063" y="6872288"/>
            <a:ext cx="2355850" cy="215900"/>
          </a:xfrm>
          <a:prstGeom prst="rect">
            <a:avLst/>
          </a:prstGeom>
          <a:noFill/>
          <a:ln w="9525">
            <a:noFill/>
            <a:miter lim="800000"/>
            <a:headEnd/>
            <a:tailEnd/>
          </a:ln>
        </p:spPr>
        <p:txBody>
          <a:bodyPr>
            <a:spAutoFit/>
          </a:bodyPr>
          <a:lstStyle/>
          <a:p>
            <a:r>
              <a:rPr lang="de-CH" sz="800"/>
              <a:t>Bild: Shutterstock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a:xfrm>
            <a:off x="561975" y="1114425"/>
            <a:ext cx="9285288" cy="1441450"/>
          </a:xfrm>
        </p:spPr>
        <p:txBody>
          <a:bodyPr/>
          <a:lstStyle/>
          <a:p>
            <a:r>
              <a:rPr lang="de-CH" sz="4800" dirty="0" smtClean="0"/>
              <a:t>Sportverletzungen Handgelenk-</a:t>
            </a:r>
            <a:r>
              <a:rPr lang="de-CH" sz="4800" dirty="0" err="1" smtClean="0"/>
              <a:t>Tapeverband</a:t>
            </a:r>
            <a:r>
              <a:rPr lang="de-CH" dirty="0" smtClean="0"/>
              <a:t/>
            </a:r>
            <a:br>
              <a:rPr lang="de-CH" dirty="0" smtClean="0"/>
            </a:br>
            <a:endParaRPr lang="de-CH" dirty="0" smtClean="0"/>
          </a:p>
        </p:txBody>
      </p:sp>
      <p:pic>
        <p:nvPicPr>
          <p:cNvPr id="48131" name="Picture 2"/>
          <p:cNvPicPr>
            <a:picLocks noChangeAspect="1" noChangeArrowheads="1"/>
          </p:cNvPicPr>
          <p:nvPr/>
        </p:nvPicPr>
        <p:blipFill>
          <a:blip r:embed="rId2" cstate="email"/>
          <a:srcRect/>
          <a:stretch>
            <a:fillRect/>
          </a:stretch>
        </p:blipFill>
        <p:spPr bwMode="auto">
          <a:xfrm>
            <a:off x="674688" y="2584220"/>
            <a:ext cx="9302750" cy="3454400"/>
          </a:xfrm>
          <a:prstGeom prst="rect">
            <a:avLst/>
          </a:prstGeom>
          <a:noFill/>
          <a:ln w="9525">
            <a:noFill/>
            <a:miter lim="800000"/>
            <a:headEnd/>
            <a:tailEnd/>
          </a:ln>
        </p:spPr>
      </p:pic>
      <p:sp>
        <p:nvSpPr>
          <p:cNvPr id="4" name="Textfeld 3"/>
          <p:cNvSpPr txBox="1"/>
          <p:nvPr/>
        </p:nvSpPr>
        <p:spPr>
          <a:xfrm>
            <a:off x="674688" y="6024106"/>
            <a:ext cx="9513887" cy="830262"/>
          </a:xfrm>
          <a:prstGeom prst="rect">
            <a:avLst/>
          </a:prstGeom>
          <a:noFill/>
        </p:spPr>
        <p:txBody>
          <a:bodyPr>
            <a:spAutoFit/>
          </a:bodyPr>
          <a:lstStyle/>
          <a:p>
            <a:pPr>
              <a:defRPr/>
            </a:pPr>
            <a:r>
              <a:rPr lang="de-CH" sz="4800" b="1" dirty="0">
                <a:latin typeface="+mj-lt"/>
                <a:ea typeface="+mj-ea"/>
                <a:cs typeface="+mj-cs"/>
              </a:rPr>
              <a:t>Danke für die Aufmerksamkeit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ctrTitle"/>
          </p:nvPr>
        </p:nvSpPr>
        <p:spPr>
          <a:xfrm>
            <a:off x="544513" y="1211263"/>
            <a:ext cx="8235950" cy="1620837"/>
          </a:xfrm>
        </p:spPr>
        <p:txBody>
          <a:bodyPr/>
          <a:lstStyle/>
          <a:p>
            <a:pPr eaLnBrk="1" hangingPunct="1"/>
            <a:r>
              <a:rPr lang="de-CH" sz="4800" smtClean="0">
                <a:cs typeface="Arial" pitchFamily="34" charset="0"/>
              </a:rPr>
              <a:t>Sportverletzungen</a:t>
            </a:r>
          </a:p>
        </p:txBody>
      </p:sp>
      <p:sp>
        <p:nvSpPr>
          <p:cNvPr id="6" name="Rectangle 3"/>
          <p:cNvSpPr txBox="1">
            <a:spLocks noChangeArrowheads="1"/>
          </p:cNvSpPr>
          <p:nvPr/>
        </p:nvSpPr>
        <p:spPr>
          <a:xfrm>
            <a:off x="544513" y="2379663"/>
            <a:ext cx="4616450" cy="4090987"/>
          </a:xfrm>
          <a:prstGeom prst="rect">
            <a:avLst/>
          </a:prstGeom>
        </p:spPr>
        <p:txBody>
          <a:bodyPr/>
          <a:lstStyle/>
          <a:p>
            <a:pPr marL="0" lvl="1" indent="-182563" defTabSz="995363" eaLnBrk="0" hangingPunct="0">
              <a:spcBef>
                <a:spcPts val="0"/>
              </a:spcBef>
              <a:defRPr/>
            </a:pPr>
            <a:r>
              <a:rPr lang="de-CH" sz="3200" b="1" dirty="0">
                <a:solidFill>
                  <a:srgbClr val="FF0000"/>
                </a:solidFill>
                <a:latin typeface="+mj-lt"/>
                <a:ea typeface="+mj-ea"/>
                <a:cs typeface="+mj-cs"/>
              </a:rPr>
              <a:t>PECH-</a:t>
            </a:r>
            <a:r>
              <a:rPr lang="de-CH" sz="3200" dirty="0">
                <a:solidFill>
                  <a:srgbClr val="FF0000"/>
                </a:solidFill>
                <a:latin typeface="+mj-lt"/>
                <a:ea typeface="+mj-ea"/>
                <a:cs typeface="+mj-cs"/>
              </a:rPr>
              <a:t> </a:t>
            </a:r>
            <a:r>
              <a:rPr lang="de-CH" sz="3200" b="1" dirty="0">
                <a:latin typeface="+mj-lt"/>
                <a:ea typeface="+mj-ea"/>
                <a:cs typeface="+mj-cs"/>
              </a:rPr>
              <a:t>Schema</a:t>
            </a:r>
          </a:p>
          <a:p>
            <a:pPr marL="0" lvl="1" indent="-182563" defTabSz="995363" eaLnBrk="0" hangingPunct="0">
              <a:spcBef>
                <a:spcPts val="0"/>
              </a:spcBef>
              <a:defRPr/>
            </a:pPr>
            <a:endParaRPr lang="de-CH" sz="3200" b="1" dirty="0">
              <a:latin typeface="+mj-lt"/>
              <a:ea typeface="+mj-ea"/>
              <a:cs typeface="+mj-cs"/>
            </a:endParaRPr>
          </a:p>
          <a:p>
            <a:pPr marL="0" lvl="1" indent="-182563" defTabSz="995363" eaLnBrk="0" hangingPunct="0">
              <a:spcBef>
                <a:spcPts val="0"/>
              </a:spcBef>
              <a:defRPr/>
            </a:pPr>
            <a:r>
              <a:rPr lang="de-CH" sz="3200" b="1" dirty="0">
                <a:solidFill>
                  <a:srgbClr val="FF0000"/>
                </a:solidFill>
                <a:latin typeface="+mj-lt"/>
                <a:ea typeface="+mj-ea"/>
                <a:cs typeface="+mj-cs"/>
              </a:rPr>
              <a:t>P</a:t>
            </a:r>
            <a:r>
              <a:rPr lang="de-CH" sz="3200" dirty="0">
                <a:latin typeface="+mj-lt"/>
                <a:ea typeface="+mj-ea"/>
                <a:cs typeface="+mj-cs"/>
              </a:rPr>
              <a:t>ause</a:t>
            </a:r>
          </a:p>
          <a:p>
            <a:pPr marL="0" lvl="1" indent="-182563" defTabSz="995363" eaLnBrk="0" hangingPunct="0">
              <a:spcBef>
                <a:spcPts val="0"/>
              </a:spcBef>
              <a:defRPr/>
            </a:pPr>
            <a:r>
              <a:rPr lang="de-CH" sz="3200" b="1" dirty="0">
                <a:solidFill>
                  <a:srgbClr val="FF0000"/>
                </a:solidFill>
                <a:latin typeface="+mj-lt"/>
                <a:ea typeface="+mj-ea"/>
                <a:cs typeface="+mj-cs"/>
              </a:rPr>
              <a:t>E</a:t>
            </a:r>
            <a:r>
              <a:rPr lang="de-CH" sz="3200" dirty="0">
                <a:latin typeface="+mj-lt"/>
                <a:ea typeface="+mj-ea"/>
                <a:cs typeface="+mj-cs"/>
              </a:rPr>
              <a:t>is </a:t>
            </a:r>
          </a:p>
          <a:p>
            <a:pPr marL="0" lvl="1" indent="-182563" defTabSz="995363" eaLnBrk="0" hangingPunct="0">
              <a:spcBef>
                <a:spcPts val="0"/>
              </a:spcBef>
              <a:defRPr/>
            </a:pPr>
            <a:r>
              <a:rPr lang="de-CH" sz="3200" b="1" dirty="0" err="1">
                <a:solidFill>
                  <a:srgbClr val="FF0000"/>
                </a:solidFill>
                <a:latin typeface="+mj-lt"/>
                <a:ea typeface="+mj-ea"/>
                <a:cs typeface="+mj-cs"/>
              </a:rPr>
              <a:t>C</a:t>
            </a:r>
            <a:r>
              <a:rPr lang="de-CH" sz="3200" b="1" dirty="0" err="1">
                <a:latin typeface="+mj-lt"/>
                <a:ea typeface="+mj-ea"/>
                <a:cs typeface="+mj-cs"/>
              </a:rPr>
              <a:t>ompression</a:t>
            </a:r>
            <a:endParaRPr lang="de-CH" sz="3200" b="1" dirty="0">
              <a:latin typeface="+mj-lt"/>
              <a:ea typeface="+mj-ea"/>
              <a:cs typeface="+mj-cs"/>
            </a:endParaRPr>
          </a:p>
          <a:p>
            <a:pPr marL="0" lvl="1" indent="-182563" defTabSz="995363" eaLnBrk="0" hangingPunct="0">
              <a:spcBef>
                <a:spcPts val="0"/>
              </a:spcBef>
              <a:defRPr/>
            </a:pPr>
            <a:r>
              <a:rPr lang="de-CH" sz="3200" b="1" dirty="0">
                <a:solidFill>
                  <a:srgbClr val="FF0000"/>
                </a:solidFill>
                <a:latin typeface="+mj-lt"/>
                <a:ea typeface="+mj-ea"/>
                <a:cs typeface="+mj-cs"/>
              </a:rPr>
              <a:t>H</a:t>
            </a:r>
            <a:r>
              <a:rPr lang="de-CH" sz="3200" dirty="0">
                <a:latin typeface="+mj-lt"/>
                <a:ea typeface="+mj-ea"/>
                <a:cs typeface="+mj-cs"/>
              </a:rPr>
              <a:t>ochlagern</a:t>
            </a:r>
          </a:p>
          <a:p>
            <a:pPr marL="971550" lvl="1" indent="-514350" defTabSz="995363">
              <a:spcBef>
                <a:spcPts val="0"/>
              </a:spcBef>
              <a:buFontTx/>
              <a:buAutoNum type="arabicPeriod"/>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buFontTx/>
              <a:buAutoNum type="arabicPeriod"/>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p:txBody>
      </p:sp>
      <p:pic>
        <p:nvPicPr>
          <p:cNvPr id="7172" name="Picture 4" descr="E:\PHOTO_CD\IMAGES\IMG0037.PCD"/>
          <p:cNvPicPr>
            <a:picLocks noChangeAspect="1" noChangeArrowheads="1"/>
          </p:cNvPicPr>
          <p:nvPr/>
        </p:nvPicPr>
        <p:blipFill>
          <a:blip r:embed="rId3" cstate="email"/>
          <a:srcRect/>
          <a:stretch>
            <a:fillRect/>
          </a:stretch>
        </p:blipFill>
        <p:spPr bwMode="auto">
          <a:xfrm>
            <a:off x="4148138" y="2371725"/>
            <a:ext cx="5715000" cy="39576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50863" y="1114425"/>
            <a:ext cx="9836150" cy="1441450"/>
          </a:xfrm>
        </p:spPr>
        <p:txBody>
          <a:bodyPr/>
          <a:lstStyle/>
          <a:p>
            <a:r>
              <a:rPr lang="de-CH" smtClean="0"/>
              <a:t>Sportverletzungen</a:t>
            </a:r>
            <a:endParaRPr lang="de-DE" smtClean="0"/>
          </a:p>
        </p:txBody>
      </p:sp>
      <p:sp>
        <p:nvSpPr>
          <p:cNvPr id="8195" name="Rectangle 5"/>
          <p:cNvSpPr>
            <a:spLocks noChangeArrowheads="1"/>
          </p:cNvSpPr>
          <p:nvPr/>
        </p:nvSpPr>
        <p:spPr bwMode="auto">
          <a:xfrm>
            <a:off x="979488" y="2852738"/>
            <a:ext cx="211137" cy="428625"/>
          </a:xfrm>
          <a:prstGeom prst="rect">
            <a:avLst/>
          </a:prstGeom>
          <a:noFill/>
          <a:ln w="9525">
            <a:noFill/>
            <a:miter lim="800000"/>
            <a:headEnd/>
            <a:tailEnd/>
          </a:ln>
        </p:spPr>
        <p:txBody>
          <a:bodyPr wrap="none" lIns="104306" tIns="52153" rIns="104306" bIns="52153" anchor="ctr">
            <a:spAutoFit/>
          </a:bodyPr>
          <a:lstStyle/>
          <a:p>
            <a:endParaRPr lang="de-CH"/>
          </a:p>
        </p:txBody>
      </p:sp>
      <p:sp>
        <p:nvSpPr>
          <p:cNvPr id="8196" name="Text Box 7"/>
          <p:cNvSpPr txBox="1">
            <a:spLocks noChangeArrowheads="1"/>
          </p:cNvSpPr>
          <p:nvPr/>
        </p:nvSpPr>
        <p:spPr bwMode="auto">
          <a:xfrm>
            <a:off x="1069975" y="2605088"/>
            <a:ext cx="3716338" cy="428625"/>
          </a:xfrm>
          <a:prstGeom prst="rect">
            <a:avLst/>
          </a:prstGeom>
          <a:noFill/>
          <a:ln w="9525">
            <a:noFill/>
            <a:miter lim="800000"/>
            <a:headEnd/>
            <a:tailEnd/>
          </a:ln>
        </p:spPr>
        <p:txBody>
          <a:bodyPr lIns="104306" tIns="52153" rIns="104306" bIns="52153">
            <a:spAutoFit/>
          </a:bodyPr>
          <a:lstStyle/>
          <a:p>
            <a:endParaRPr lang="de-DE"/>
          </a:p>
        </p:txBody>
      </p:sp>
      <p:sp>
        <p:nvSpPr>
          <p:cNvPr id="7" name="Rectangle 3"/>
          <p:cNvSpPr txBox="1">
            <a:spLocks noChangeArrowheads="1"/>
          </p:cNvSpPr>
          <p:nvPr/>
        </p:nvSpPr>
        <p:spPr>
          <a:xfrm>
            <a:off x="688975" y="2379663"/>
            <a:ext cx="6989082" cy="4267200"/>
          </a:xfrm>
          <a:prstGeom prst="rect">
            <a:avLst/>
          </a:prstGeom>
        </p:spPr>
        <p:txBody>
          <a:bodyPr/>
          <a:lstStyle/>
          <a:p>
            <a:pPr marL="0" lvl="1" indent="-182563" defTabSz="995363" eaLnBrk="0" hangingPunct="0">
              <a:spcBef>
                <a:spcPts val="0"/>
              </a:spcBef>
              <a:buFont typeface="Wingdings" pitchFamily="2" charset="2"/>
              <a:buChar char="§"/>
              <a:defRPr/>
            </a:pPr>
            <a:r>
              <a:rPr lang="de-CH" sz="3200" b="1" dirty="0">
                <a:latin typeface="+mj-lt"/>
                <a:ea typeface="+mj-ea"/>
                <a:cs typeface="+mj-cs"/>
              </a:rPr>
              <a:t> </a:t>
            </a:r>
            <a:r>
              <a:rPr lang="de-CH" sz="3200" b="1" dirty="0" smtClean="0">
                <a:latin typeface="+mj-lt"/>
                <a:ea typeface="+mj-ea"/>
                <a:cs typeface="+mj-cs"/>
              </a:rPr>
              <a:t>Eis und Kompression</a:t>
            </a:r>
            <a:endParaRPr lang="de-CH" sz="3200" b="1"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buFontTx/>
              <a:buAutoNum type="arabicPeriod"/>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buFontTx/>
              <a:buAutoNum type="arabicPeriod"/>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p:txBody>
      </p:sp>
      <p:pic>
        <p:nvPicPr>
          <p:cNvPr id="8198" name="Picture 7" descr="E:\PHOTO_CD\IMAGES\IMG0018.PCD"/>
          <p:cNvPicPr>
            <a:picLocks noChangeAspect="1" noChangeArrowheads="1"/>
          </p:cNvPicPr>
          <p:nvPr/>
        </p:nvPicPr>
        <p:blipFill>
          <a:blip r:embed="rId3" cstate="email"/>
          <a:srcRect/>
          <a:stretch>
            <a:fillRect/>
          </a:stretch>
        </p:blipFill>
        <p:spPr bwMode="auto">
          <a:xfrm>
            <a:off x="6881813" y="3284538"/>
            <a:ext cx="2940050" cy="2622550"/>
          </a:xfrm>
          <a:prstGeom prst="rect">
            <a:avLst/>
          </a:prstGeom>
          <a:noFill/>
          <a:ln w="9525">
            <a:noFill/>
            <a:miter lim="800000"/>
            <a:headEnd/>
            <a:tailEnd/>
          </a:ln>
        </p:spPr>
      </p:pic>
      <p:pic>
        <p:nvPicPr>
          <p:cNvPr id="8199" name="Picture 5" descr="E:\PHOTO_CD\IMAGES\IMG0014.PCD"/>
          <p:cNvPicPr>
            <a:picLocks noChangeAspect="1" noChangeArrowheads="1"/>
          </p:cNvPicPr>
          <p:nvPr/>
        </p:nvPicPr>
        <p:blipFill>
          <a:blip r:embed="rId4" cstate="email"/>
          <a:srcRect/>
          <a:stretch>
            <a:fillRect/>
          </a:stretch>
        </p:blipFill>
        <p:spPr bwMode="auto">
          <a:xfrm>
            <a:off x="688975" y="3284538"/>
            <a:ext cx="2779713" cy="2620962"/>
          </a:xfrm>
          <a:prstGeom prst="rect">
            <a:avLst/>
          </a:prstGeom>
          <a:noFill/>
          <a:ln w="9525">
            <a:noFill/>
            <a:miter lim="800000"/>
            <a:headEnd/>
            <a:tailEnd/>
          </a:ln>
        </p:spPr>
      </p:pic>
      <p:pic>
        <p:nvPicPr>
          <p:cNvPr id="8200" name="Picture 6" descr="E:\PHOTO_CD\IMAGES\IMG0017.PCD"/>
          <p:cNvPicPr>
            <a:picLocks noChangeAspect="1" noChangeArrowheads="1"/>
          </p:cNvPicPr>
          <p:nvPr/>
        </p:nvPicPr>
        <p:blipFill>
          <a:blip r:embed="rId5" cstate="email"/>
          <a:srcRect/>
          <a:stretch>
            <a:fillRect/>
          </a:stretch>
        </p:blipFill>
        <p:spPr bwMode="auto">
          <a:xfrm>
            <a:off x="3673475" y="3286125"/>
            <a:ext cx="3022600" cy="26225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50863" y="1114425"/>
            <a:ext cx="9836150" cy="1441450"/>
          </a:xfrm>
        </p:spPr>
        <p:txBody>
          <a:bodyPr/>
          <a:lstStyle/>
          <a:p>
            <a:r>
              <a:rPr lang="de-CH" smtClean="0"/>
              <a:t>Sportverletzungen</a:t>
            </a:r>
            <a:endParaRPr lang="de-DE" smtClean="0"/>
          </a:p>
        </p:txBody>
      </p:sp>
      <p:sp>
        <p:nvSpPr>
          <p:cNvPr id="9219" name="Rectangle 5"/>
          <p:cNvSpPr>
            <a:spLocks noChangeArrowheads="1"/>
          </p:cNvSpPr>
          <p:nvPr/>
        </p:nvSpPr>
        <p:spPr bwMode="auto">
          <a:xfrm>
            <a:off x="979488" y="2852738"/>
            <a:ext cx="211137" cy="428625"/>
          </a:xfrm>
          <a:prstGeom prst="rect">
            <a:avLst/>
          </a:prstGeom>
          <a:noFill/>
          <a:ln w="9525">
            <a:noFill/>
            <a:miter lim="800000"/>
            <a:headEnd/>
            <a:tailEnd/>
          </a:ln>
        </p:spPr>
        <p:txBody>
          <a:bodyPr wrap="none" lIns="104306" tIns="52153" rIns="104306" bIns="52153" anchor="ctr">
            <a:spAutoFit/>
          </a:bodyPr>
          <a:lstStyle/>
          <a:p>
            <a:endParaRPr lang="de-CH"/>
          </a:p>
        </p:txBody>
      </p:sp>
      <p:sp>
        <p:nvSpPr>
          <p:cNvPr id="9220" name="Text Box 7"/>
          <p:cNvSpPr txBox="1">
            <a:spLocks noChangeArrowheads="1"/>
          </p:cNvSpPr>
          <p:nvPr/>
        </p:nvSpPr>
        <p:spPr bwMode="auto">
          <a:xfrm>
            <a:off x="1069975" y="2605088"/>
            <a:ext cx="3716338" cy="428625"/>
          </a:xfrm>
          <a:prstGeom prst="rect">
            <a:avLst/>
          </a:prstGeom>
          <a:noFill/>
          <a:ln w="9525">
            <a:noFill/>
            <a:miter lim="800000"/>
            <a:headEnd/>
            <a:tailEnd/>
          </a:ln>
        </p:spPr>
        <p:txBody>
          <a:bodyPr lIns="104306" tIns="52153" rIns="104306" bIns="52153">
            <a:spAutoFit/>
          </a:bodyPr>
          <a:lstStyle/>
          <a:p>
            <a:endParaRPr lang="de-DE"/>
          </a:p>
        </p:txBody>
      </p:sp>
      <p:sp>
        <p:nvSpPr>
          <p:cNvPr id="7" name="Rectangle 3"/>
          <p:cNvSpPr txBox="1">
            <a:spLocks noChangeArrowheads="1"/>
          </p:cNvSpPr>
          <p:nvPr/>
        </p:nvSpPr>
        <p:spPr>
          <a:xfrm>
            <a:off x="688975" y="2177143"/>
            <a:ext cx="4478338" cy="4469720"/>
          </a:xfrm>
          <a:prstGeom prst="rect">
            <a:avLst/>
          </a:prstGeom>
        </p:spPr>
        <p:txBody>
          <a:bodyPr/>
          <a:lstStyle/>
          <a:p>
            <a:pPr marL="0" lvl="1" indent="-182563" defTabSz="995363" eaLnBrk="0" hangingPunct="0">
              <a:spcBef>
                <a:spcPts val="0"/>
              </a:spcBef>
              <a:buFont typeface="Wingdings" pitchFamily="2" charset="2"/>
              <a:buChar char="§"/>
              <a:defRPr/>
            </a:pPr>
            <a:r>
              <a:rPr lang="de-CH" sz="3200" b="1" dirty="0">
                <a:latin typeface="+mj-lt"/>
                <a:ea typeface="+mj-ea"/>
                <a:cs typeface="+mj-cs"/>
              </a:rPr>
              <a:t> </a:t>
            </a:r>
            <a:r>
              <a:rPr lang="de-CH" sz="3200" b="1" dirty="0" smtClean="0">
                <a:latin typeface="+mj-lt"/>
                <a:ea typeface="+mj-ea"/>
                <a:cs typeface="+mj-cs"/>
              </a:rPr>
              <a:t>Ein Hämatom (Bluterguss) ist eine Ansammlung von Blut im Gewebe.</a:t>
            </a:r>
          </a:p>
          <a:p>
            <a:pPr marL="0" lvl="1" indent="-182563" defTabSz="995363" eaLnBrk="0" hangingPunct="0">
              <a:spcBef>
                <a:spcPts val="0"/>
              </a:spcBef>
              <a:buFont typeface="Wingdings" pitchFamily="2" charset="2"/>
              <a:buChar char="§"/>
              <a:defRPr/>
            </a:pPr>
            <a:endParaRPr lang="de-CH" sz="3200" b="1" dirty="0">
              <a:latin typeface="+mj-lt"/>
              <a:ea typeface="+mj-ea"/>
              <a:cs typeface="+mj-cs"/>
            </a:endParaRPr>
          </a:p>
          <a:p>
            <a:pPr marL="0" lvl="1" indent="-182563" defTabSz="995363" eaLnBrk="0" hangingPunct="0">
              <a:spcBef>
                <a:spcPts val="0"/>
              </a:spcBef>
              <a:buFont typeface="Wingdings" pitchFamily="2" charset="2"/>
              <a:buChar char="§"/>
              <a:defRPr/>
            </a:pPr>
            <a:r>
              <a:rPr lang="de-CH" sz="3200" b="1" dirty="0" smtClean="0">
                <a:latin typeface="+mj-lt"/>
                <a:ea typeface="+mj-ea"/>
                <a:cs typeface="+mj-cs"/>
              </a:rPr>
              <a:t>Bild: Schwellung und Hämatom am Oberschenkel links</a:t>
            </a:r>
            <a:endParaRPr lang="de-CH" sz="3200" b="1"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buFontTx/>
              <a:buAutoNum type="arabicPeriod"/>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971550" lvl="1" indent="-514350" defTabSz="995363">
              <a:spcBef>
                <a:spcPts val="0"/>
              </a:spcBef>
              <a:buFontTx/>
              <a:buAutoNum type="arabicPeriod"/>
              <a:defRPr/>
            </a:pPr>
            <a:endParaRPr lang="de-CH" sz="3200" dirty="0">
              <a:latin typeface="+mj-lt"/>
              <a:ea typeface="+mj-ea"/>
              <a:cs typeface="+mj-cs"/>
            </a:endParaRPr>
          </a:p>
          <a:p>
            <a:pPr marL="971550" lvl="1" indent="-514350"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a:p>
            <a:pPr marL="182563" indent="-182563" defTabSz="995363">
              <a:spcBef>
                <a:spcPts val="0"/>
              </a:spcBef>
              <a:defRPr/>
            </a:pPr>
            <a:endParaRPr lang="de-CH" sz="3200" dirty="0">
              <a:latin typeface="+mj-lt"/>
              <a:ea typeface="+mj-ea"/>
              <a:cs typeface="+mj-cs"/>
            </a:endParaRPr>
          </a:p>
        </p:txBody>
      </p:sp>
      <p:pic>
        <p:nvPicPr>
          <p:cNvPr id="9222" name="Picture 4" descr="E:\PHOTO_CD\IMAGES\IMG0020.PCD"/>
          <p:cNvPicPr>
            <a:picLocks noChangeAspect="1" noChangeArrowheads="1"/>
          </p:cNvPicPr>
          <p:nvPr/>
        </p:nvPicPr>
        <p:blipFill>
          <a:blip r:embed="rId3" cstate="email"/>
          <a:srcRect/>
          <a:stretch>
            <a:fillRect/>
          </a:stretch>
        </p:blipFill>
        <p:spPr bwMode="auto">
          <a:xfrm>
            <a:off x="5991225" y="1074738"/>
            <a:ext cx="3835400" cy="60071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114425"/>
            <a:ext cx="7923213" cy="1441450"/>
          </a:xfrm>
        </p:spPr>
        <p:txBody>
          <a:bodyPr/>
          <a:lstStyle/>
          <a:p>
            <a:pPr eaLnBrk="1" hangingPunct="1"/>
            <a:r>
              <a:rPr lang="de-CH" dirty="0" smtClean="0"/>
              <a:t>Sportverletzungen</a:t>
            </a:r>
            <a:endParaRPr lang="de-DE" dirty="0" smtClean="0"/>
          </a:p>
        </p:txBody>
      </p:sp>
      <p:pic>
        <p:nvPicPr>
          <p:cNvPr id="10243" name="Picture 3" descr="E:\PHOTO_CD\IMAGES\IMG0021.PCD"/>
          <p:cNvPicPr>
            <a:picLocks noChangeAspect="1" noChangeArrowheads="1"/>
          </p:cNvPicPr>
          <p:nvPr/>
        </p:nvPicPr>
        <p:blipFill>
          <a:blip r:embed="rId3" cstate="email"/>
          <a:srcRect/>
          <a:stretch>
            <a:fillRect/>
          </a:stretch>
        </p:blipFill>
        <p:spPr bwMode="auto">
          <a:xfrm>
            <a:off x="979488" y="2163763"/>
            <a:ext cx="3081337" cy="4452937"/>
          </a:xfrm>
          <a:prstGeom prst="rect">
            <a:avLst/>
          </a:prstGeom>
          <a:noFill/>
          <a:ln w="9525">
            <a:noFill/>
            <a:miter lim="800000"/>
            <a:headEnd/>
            <a:tailEnd/>
          </a:ln>
        </p:spPr>
      </p:pic>
      <p:pic>
        <p:nvPicPr>
          <p:cNvPr id="10244" name="Picture 4" descr="E:\PHOTO_CD\IMAGES\IMG0022.PCD"/>
          <p:cNvPicPr>
            <a:picLocks noChangeAspect="1" noChangeArrowheads="1"/>
          </p:cNvPicPr>
          <p:nvPr/>
        </p:nvPicPr>
        <p:blipFill>
          <a:blip r:embed="rId4" cstate="email"/>
          <a:srcRect r="-21"/>
          <a:stretch>
            <a:fillRect/>
          </a:stretch>
        </p:blipFill>
        <p:spPr bwMode="auto">
          <a:xfrm>
            <a:off x="5329238" y="3717925"/>
            <a:ext cx="4813300" cy="2911475"/>
          </a:xfrm>
          <a:prstGeom prst="rect">
            <a:avLst/>
          </a:prstGeom>
          <a:noFill/>
          <a:ln w="9525">
            <a:noFill/>
            <a:miter lim="800000"/>
            <a:headEnd/>
            <a:tailEnd/>
          </a:ln>
        </p:spPr>
      </p:pic>
      <p:sp>
        <p:nvSpPr>
          <p:cNvPr id="21509" name="Rectangle 5"/>
          <p:cNvSpPr>
            <a:spLocks noGrp="1" noChangeArrowheads="1"/>
          </p:cNvSpPr>
          <p:nvPr>
            <p:ph type="body" idx="1"/>
          </p:nvPr>
        </p:nvSpPr>
        <p:spPr>
          <a:xfrm>
            <a:off x="5080000" y="2184400"/>
            <a:ext cx="4811713" cy="4537075"/>
          </a:xfrm>
        </p:spPr>
        <p:txBody>
          <a:bodyPr/>
          <a:lstStyle/>
          <a:p>
            <a:pPr marL="0" lvl="1" indent="-182563">
              <a:spcBef>
                <a:spcPts val="0"/>
              </a:spcBef>
              <a:buFont typeface="Wingdings" pitchFamily="2" charset="2"/>
              <a:buChar char="§"/>
              <a:defRPr/>
            </a:pPr>
            <a:r>
              <a:rPr lang="de-CH" sz="3200" b="1" dirty="0" smtClean="0">
                <a:latin typeface="+mj-lt"/>
                <a:ea typeface="+mj-ea"/>
                <a:cs typeface="+mj-cs"/>
              </a:rPr>
              <a:t> Operation: </a:t>
            </a:r>
            <a:r>
              <a:rPr lang="de-CH" sz="3200" b="1" dirty="0" err="1" smtClean="0">
                <a:latin typeface="+mj-lt"/>
                <a:ea typeface="+mj-ea"/>
                <a:cs typeface="+mj-cs"/>
              </a:rPr>
              <a:t>Hämatomausräumung</a:t>
            </a:r>
            <a:endParaRPr b="1" dirty="0" smtClean="0">
              <a:solidFill>
                <a:srgbClr val="FFFF00"/>
              </a:solidFill>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93725" y="1114425"/>
            <a:ext cx="8108950" cy="1441450"/>
          </a:xfrm>
        </p:spPr>
        <p:txBody>
          <a:bodyPr/>
          <a:lstStyle/>
          <a:p>
            <a:r>
              <a:rPr lang="de-CH" smtClean="0"/>
              <a:t>Was ist Taping?</a:t>
            </a:r>
            <a:endParaRPr lang="de-DE" smtClean="0"/>
          </a:p>
        </p:txBody>
      </p:sp>
      <p:sp>
        <p:nvSpPr>
          <p:cNvPr id="8195" name="Rectangle 3"/>
          <p:cNvSpPr>
            <a:spLocks noGrp="1" noChangeArrowheads="1"/>
          </p:cNvSpPr>
          <p:nvPr>
            <p:ph type="body" idx="1"/>
          </p:nvPr>
        </p:nvSpPr>
        <p:spPr>
          <a:xfrm>
            <a:off x="638175" y="2292350"/>
            <a:ext cx="5022850" cy="4395788"/>
          </a:xfrm>
        </p:spPr>
        <p:txBody>
          <a:bodyPr/>
          <a:lstStyle/>
          <a:p>
            <a:pPr indent="-182563">
              <a:spcBef>
                <a:spcPts val="0"/>
              </a:spcBef>
              <a:buFont typeface="Wingdings" pitchFamily="2" charset="2"/>
              <a:buChar char="§"/>
              <a:defRPr/>
            </a:pPr>
            <a:r>
              <a:rPr lang="de-CH" sz="3200" dirty="0" smtClean="0">
                <a:latin typeface="+mj-lt"/>
                <a:ea typeface="+mj-ea"/>
                <a:cs typeface="+mj-cs"/>
              </a:rPr>
              <a:t> Tape = Band</a:t>
            </a:r>
          </a:p>
          <a:p>
            <a:pPr indent="-182563">
              <a:spcBef>
                <a:spcPts val="0"/>
              </a:spcBef>
              <a:buFont typeface="Wingdings" pitchFamily="2" charset="2"/>
              <a:buChar char="§"/>
              <a:defRPr/>
            </a:pPr>
            <a:endParaRPr lang="de-CH" sz="3200" dirty="0" smtClean="0">
              <a:latin typeface="+mj-lt"/>
              <a:ea typeface="+mj-ea"/>
              <a:cs typeface="+mj-cs"/>
            </a:endParaRPr>
          </a:p>
          <a:p>
            <a:pPr indent="-182563">
              <a:spcBef>
                <a:spcPts val="0"/>
              </a:spcBef>
              <a:buFont typeface="Wingdings" pitchFamily="2" charset="2"/>
              <a:buChar char="§"/>
              <a:defRPr/>
            </a:pPr>
            <a:r>
              <a:rPr lang="de-CH" sz="3200" dirty="0" smtClean="0">
                <a:latin typeface="+mj-lt"/>
                <a:ea typeface="+mj-ea"/>
                <a:cs typeface="+mj-cs"/>
              </a:rPr>
              <a:t> Spezielle</a:t>
            </a:r>
            <a:r>
              <a:rPr lang="de-CH" dirty="0" smtClean="0"/>
              <a:t> </a:t>
            </a:r>
            <a:r>
              <a:rPr lang="de-CH" sz="3200" dirty="0" smtClean="0">
                <a:latin typeface="+mj-lt"/>
                <a:ea typeface="+mj-ea"/>
                <a:cs typeface="+mj-cs"/>
              </a:rPr>
              <a:t>Verbandstechnik mit </a:t>
            </a:r>
          </a:p>
          <a:p>
            <a:pPr indent="-182563">
              <a:spcBef>
                <a:spcPts val="0"/>
              </a:spcBef>
              <a:defRPr/>
            </a:pPr>
            <a:r>
              <a:rPr lang="de-CH" sz="3200" dirty="0" smtClean="0">
                <a:latin typeface="+mj-lt"/>
                <a:ea typeface="+mj-ea"/>
                <a:cs typeface="+mj-cs"/>
              </a:rPr>
              <a:t>elastischem oder unelastischem </a:t>
            </a:r>
          </a:p>
          <a:p>
            <a:pPr indent="-182563">
              <a:spcBef>
                <a:spcPts val="0"/>
              </a:spcBef>
              <a:defRPr/>
            </a:pPr>
            <a:r>
              <a:rPr lang="de-CH" sz="3200" dirty="0" smtClean="0">
                <a:latin typeface="+mj-lt"/>
                <a:ea typeface="+mj-ea"/>
                <a:cs typeface="+mj-cs"/>
              </a:rPr>
              <a:t>Pflaster, dem Tape</a:t>
            </a:r>
            <a:endParaRPr sz="3200" dirty="0" smtClean="0">
              <a:latin typeface="+mj-lt"/>
              <a:ea typeface="+mj-ea"/>
              <a:cs typeface="+mj-cs"/>
            </a:endParaRPr>
          </a:p>
          <a:p>
            <a:pPr>
              <a:buFont typeface="Wingdings" pitchFamily="2" charset="2"/>
              <a:buNone/>
              <a:defRPr/>
            </a:pPr>
            <a:endParaRPr lang="de-CH" dirty="0"/>
          </a:p>
        </p:txBody>
      </p:sp>
      <p:pic>
        <p:nvPicPr>
          <p:cNvPr id="13316" name="Picture 2" descr="C:\Users\christoph.meier\AppData\Local\Microsoft\Windows\Temporary Internet Files\Content.Outlook\SJ4PI1UA\Foto.JPG"/>
          <p:cNvPicPr>
            <a:picLocks noChangeAspect="1" noChangeArrowheads="1"/>
          </p:cNvPicPr>
          <p:nvPr/>
        </p:nvPicPr>
        <p:blipFill>
          <a:blip r:embed="rId3" cstate="email"/>
          <a:srcRect/>
          <a:stretch>
            <a:fillRect/>
          </a:stretch>
        </p:blipFill>
        <p:spPr bwMode="auto">
          <a:xfrm>
            <a:off x="5108575" y="2125663"/>
            <a:ext cx="5060950" cy="37957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owerPoint Vorlage dt neues Logo">
  <a:themeElements>
    <a:clrScheme name="Muster 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uster 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de-DE" sz="21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de-DE" sz="21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uster 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ster 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ster 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ster 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ster 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ster 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ster 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ster 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ster 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ster 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ster 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ster 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Vorlage dt neues Logo</Template>
  <TotalTime>0</TotalTime>
  <Words>1421</Words>
  <Application>Microsoft Office PowerPoint</Application>
  <PresentationFormat>Benutzerdefiniert</PresentationFormat>
  <Paragraphs>442</Paragraphs>
  <Slides>43</Slides>
  <Notes>38</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PowerPoint Vorlage dt neues Logo</vt:lpstr>
      <vt:lpstr>Sportverletzungen Handgelenk-Tapeverband </vt:lpstr>
      <vt:lpstr>PowerPoint-Präsentation</vt:lpstr>
      <vt:lpstr>Ziele </vt:lpstr>
      <vt:lpstr>Programm</vt:lpstr>
      <vt:lpstr>Sportverletzungen</vt:lpstr>
      <vt:lpstr>Sportverletzungen</vt:lpstr>
      <vt:lpstr>Sportverletzungen</vt:lpstr>
      <vt:lpstr>Sportverletzungen</vt:lpstr>
      <vt:lpstr>Was ist Taping?</vt:lpstr>
      <vt:lpstr>Tape/Taping</vt:lpstr>
      <vt:lpstr>Tape Arten</vt:lpstr>
      <vt:lpstr>Indikationen Taping</vt:lpstr>
      <vt:lpstr>PowerPoint-Präsentation</vt:lpstr>
      <vt:lpstr>Wirkungen</vt:lpstr>
      <vt:lpstr>Wirkung</vt:lpstr>
      <vt:lpstr>PowerPoint-Präsentation</vt:lpstr>
      <vt:lpstr>Wirkung</vt:lpstr>
      <vt:lpstr>Wirkung</vt:lpstr>
      <vt:lpstr>Vorteile Taping</vt:lpstr>
      <vt:lpstr>Wo ist der Einsatz eines präventiven Tapeverbandes verboten? </vt:lpstr>
      <vt:lpstr>Achtung</vt:lpstr>
      <vt:lpstr>Achtung</vt:lpstr>
      <vt:lpstr>Achtung</vt:lpstr>
      <vt:lpstr>Material</vt:lpstr>
      <vt:lpstr>Fragen?</vt:lpstr>
      <vt:lpstr>Demo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Demo</vt:lpstr>
      <vt:lpstr>PowerPoint-Präsentation</vt:lpstr>
      <vt:lpstr>PowerPoint-Präsentation</vt:lpstr>
      <vt:lpstr>PowerPoint-Präsentation</vt:lpstr>
      <vt:lpstr>PowerPoint-Präsentation</vt:lpstr>
      <vt:lpstr>PowerPoint-Präsentation</vt:lpstr>
      <vt:lpstr>PowerPoint-Präsentation</vt:lpstr>
      <vt:lpstr>Werkstatt</vt:lpstr>
      <vt:lpstr>Sportverletzungen Handgelenk-Tapeverband </vt:lpstr>
    </vt:vector>
  </TitlesOfParts>
  <Company>Schweizerischer Samariterbund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yvonne.linder</dc:creator>
  <cp:lastModifiedBy>Dragana</cp:lastModifiedBy>
  <cp:revision>263</cp:revision>
  <cp:lastPrinted>2013-12-09T12:14:39Z</cp:lastPrinted>
  <dcterms:created xsi:type="dcterms:W3CDTF">2012-11-06T08:13:08Z</dcterms:created>
  <dcterms:modified xsi:type="dcterms:W3CDTF">2014-04-28T15:07:59Z</dcterms:modified>
</cp:coreProperties>
</file>